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3" r:id="rId2"/>
  </p:sldMasterIdLst>
  <p:notesMasterIdLst>
    <p:notesMasterId r:id="rId16"/>
  </p:notesMasterIdLst>
  <p:sldIdLst>
    <p:sldId id="298" r:id="rId3"/>
    <p:sldId id="371" r:id="rId4"/>
    <p:sldId id="332" r:id="rId5"/>
    <p:sldId id="372" r:id="rId6"/>
    <p:sldId id="368" r:id="rId7"/>
    <p:sldId id="369" r:id="rId8"/>
    <p:sldId id="370" r:id="rId9"/>
    <p:sldId id="373" r:id="rId10"/>
    <p:sldId id="374" r:id="rId11"/>
    <p:sldId id="375" r:id="rId12"/>
    <p:sldId id="312" r:id="rId13"/>
    <p:sldId id="376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05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6274" autoAdjust="0"/>
  </p:normalViewPr>
  <p:slideViewPr>
    <p:cSldViewPr snapToGrid="0">
      <p:cViewPr>
        <p:scale>
          <a:sx n="100" d="100"/>
          <a:sy n="100" d="100"/>
        </p:scale>
        <p:origin x="-72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v\Desktop\INDEX%20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eurogender\Documents\G\Operations\Gender%20Equality%20Index\2017%20GenderEqualityIndex\PUBLICATIONS\4.%20Main%20findings\27.09.2017%20Graphs%20for%20main%20finding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364763901081622E-2"/>
          <c:y val="6.8919769986084026E-2"/>
          <c:w val="0.93589661075704766"/>
          <c:h val="0.764590905641906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'[INDEX 2017.xlsx]Fig. 3'!$B$4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C3D98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8C3D98"/>
              </a:solidFill>
              <a:ln>
                <a:solidFill>
                  <a:srgbClr val="EEECE1">
                    <a:lumMod val="75000"/>
                    <a:alpha val="5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9-4808-B19B-51A1A9FBD449}"/>
              </c:ext>
            </c:extLst>
          </c:dPt>
          <c:dPt>
            <c:idx val="17"/>
            <c:invertIfNegative val="0"/>
            <c:bubble3D val="0"/>
            <c:spPr>
              <a:solidFill>
                <a:srgbClr val="8C3D98">
                  <a:alpha val="49804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CE-4193-8F45-D7182B1AF83C}"/>
              </c:ext>
            </c:extLst>
          </c:dPt>
          <c:dLbls>
            <c:dLbl>
              <c:idx val="17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CE-4193-8F45-D7182B1A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'[INDEX 2017.xlsx]Fig. 3'!$A$5:$A$33</c:f>
              <c:strCache>
                <c:ptCount val="29"/>
                <c:pt idx="0">
                  <c:v>EL</c:v>
                </c:pt>
                <c:pt idx="1">
                  <c:v>HU</c:v>
                </c:pt>
                <c:pt idx="2">
                  <c:v>SK</c:v>
                </c:pt>
                <c:pt idx="3">
                  <c:v>RO</c:v>
                </c:pt>
                <c:pt idx="4">
                  <c:v>HR</c:v>
                </c:pt>
                <c:pt idx="5">
                  <c:v>CZ</c:v>
                </c:pt>
                <c:pt idx="6">
                  <c:v>CY</c:v>
                </c:pt>
                <c:pt idx="7">
                  <c:v>PT</c:v>
                </c:pt>
                <c:pt idx="8">
                  <c:v>EE</c:v>
                </c:pt>
                <c:pt idx="9">
                  <c:v>LT</c:v>
                </c:pt>
                <c:pt idx="10">
                  <c:v>PL</c:v>
                </c:pt>
                <c:pt idx="11">
                  <c:v>LV</c:v>
                </c:pt>
                <c:pt idx="12">
                  <c:v>BG</c:v>
                </c:pt>
                <c:pt idx="13">
                  <c:v>MT</c:v>
                </c:pt>
                <c:pt idx="14">
                  <c:v>IT</c:v>
                </c:pt>
                <c:pt idx="15">
                  <c:v>AT</c:v>
                </c:pt>
                <c:pt idx="16">
                  <c:v>DE</c:v>
                </c:pt>
                <c:pt idx="17">
                  <c:v>EU-28</c:v>
                </c:pt>
                <c:pt idx="18">
                  <c:v>ES</c:v>
                </c:pt>
                <c:pt idx="19">
                  <c:v>SI</c:v>
                </c:pt>
                <c:pt idx="20">
                  <c:v>LU</c:v>
                </c:pt>
                <c:pt idx="21">
                  <c:v>IE</c:v>
                </c:pt>
                <c:pt idx="22">
                  <c:v>BE</c:v>
                </c:pt>
                <c:pt idx="23">
                  <c:v>UK</c:v>
                </c:pt>
                <c:pt idx="24">
                  <c:v>FR</c:v>
                </c:pt>
                <c:pt idx="25">
                  <c:v>NL</c:v>
                </c:pt>
                <c:pt idx="26">
                  <c:v>FI</c:v>
                </c:pt>
                <c:pt idx="27">
                  <c:v>DK</c:v>
                </c:pt>
                <c:pt idx="28">
                  <c:v>SE</c:v>
                </c:pt>
              </c:strCache>
            </c:strRef>
          </c:cat>
          <c:val>
            <c:numRef>
              <c:f>'[INDEX 2017.xlsx]Fig. 3'!$B$5:$B$33</c:f>
              <c:numCache>
                <c:formatCode>#,##0.0</c:formatCode>
                <c:ptCount val="29"/>
                <c:pt idx="0">
                  <c:v>49.952302980004198</c:v>
                </c:pt>
                <c:pt idx="1">
                  <c:v>50.847367542604012</c:v>
                </c:pt>
                <c:pt idx="2">
                  <c:v>52.367419251791155</c:v>
                </c:pt>
                <c:pt idx="3">
                  <c:v>52.427771974789685</c:v>
                </c:pt>
                <c:pt idx="4">
                  <c:v>53.116834762540073</c:v>
                </c:pt>
                <c:pt idx="5">
                  <c:v>53.611364362947022</c:v>
                </c:pt>
                <c:pt idx="6">
                  <c:v>55.080854164952669</c:v>
                </c:pt>
                <c:pt idx="7">
                  <c:v>56.040983880062029</c:v>
                </c:pt>
                <c:pt idx="8">
                  <c:v>56.724696794770445</c:v>
                </c:pt>
                <c:pt idx="9">
                  <c:v>56.763504366345295</c:v>
                </c:pt>
                <c:pt idx="10">
                  <c:v>56.840334827276678</c:v>
                </c:pt>
                <c:pt idx="11">
                  <c:v>57.859181906366636</c:v>
                </c:pt>
                <c:pt idx="12">
                  <c:v>57.994036493012459</c:v>
                </c:pt>
                <c:pt idx="13">
                  <c:v>60.094681059421539</c:v>
                </c:pt>
                <c:pt idx="14">
                  <c:v>62.121375003843688</c:v>
                </c:pt>
                <c:pt idx="15">
                  <c:v>63.332334173573891</c:v>
                </c:pt>
                <c:pt idx="16">
                  <c:v>65.477186478451017</c:v>
                </c:pt>
                <c:pt idx="17">
                  <c:v>66.246870979303523</c:v>
                </c:pt>
                <c:pt idx="18">
                  <c:v>68.347626097433846</c:v>
                </c:pt>
                <c:pt idx="19">
                  <c:v>68.417849921596812</c:v>
                </c:pt>
                <c:pt idx="20">
                  <c:v>69.012587677550059</c:v>
                </c:pt>
                <c:pt idx="21">
                  <c:v>69.499139403411732</c:v>
                </c:pt>
                <c:pt idx="22">
                  <c:v>70.474559808089822</c:v>
                </c:pt>
                <c:pt idx="23">
                  <c:v>71.455796344353672</c:v>
                </c:pt>
                <c:pt idx="24">
                  <c:v>72.582131740754107</c:v>
                </c:pt>
                <c:pt idx="25">
                  <c:v>72.870569760931062</c:v>
                </c:pt>
                <c:pt idx="26">
                  <c:v>73.027023279257506</c:v>
                </c:pt>
                <c:pt idx="27">
                  <c:v>76.787950615745842</c:v>
                </c:pt>
                <c:pt idx="28">
                  <c:v>82.569245254417311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99-4808-B19B-51A1A9FBD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772096"/>
        <c:axId val="34773632"/>
      </c:barChart>
      <c:lineChart>
        <c:grouping val="stacked"/>
        <c:varyColors val="0"/>
        <c:ser>
          <c:idx val="2"/>
          <c:order val="1"/>
          <c:tx>
            <c:strRef>
              <c:f>'[INDEX 2017.xlsx]Fig. 3'!$C$4</c:f>
              <c:strCache>
                <c:ptCount val="1"/>
                <c:pt idx="0">
                  <c:v>2005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6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</c:spPr>
          </c:marker>
          <c:dLbls>
            <c:dLbl>
              <c:idx val="17"/>
              <c:layout>
                <c:manualLayout>
                  <c:x val="-3.4648153530776882E-2"/>
                  <c:y val="4.052534416600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CE-4193-8F45-D7182B1A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'[INDEX 2017.xlsx]Fig. 3'!$A$5:$A$33</c:f>
              <c:strCache>
                <c:ptCount val="29"/>
                <c:pt idx="0">
                  <c:v>EL</c:v>
                </c:pt>
                <c:pt idx="1">
                  <c:v>HU</c:v>
                </c:pt>
                <c:pt idx="2">
                  <c:v>SK</c:v>
                </c:pt>
                <c:pt idx="3">
                  <c:v>RO</c:v>
                </c:pt>
                <c:pt idx="4">
                  <c:v>HR</c:v>
                </c:pt>
                <c:pt idx="5">
                  <c:v>CZ</c:v>
                </c:pt>
                <c:pt idx="6">
                  <c:v>CY</c:v>
                </c:pt>
                <c:pt idx="7">
                  <c:v>PT</c:v>
                </c:pt>
                <c:pt idx="8">
                  <c:v>EE</c:v>
                </c:pt>
                <c:pt idx="9">
                  <c:v>LT</c:v>
                </c:pt>
                <c:pt idx="10">
                  <c:v>PL</c:v>
                </c:pt>
                <c:pt idx="11">
                  <c:v>LV</c:v>
                </c:pt>
                <c:pt idx="12">
                  <c:v>BG</c:v>
                </c:pt>
                <c:pt idx="13">
                  <c:v>MT</c:v>
                </c:pt>
                <c:pt idx="14">
                  <c:v>IT</c:v>
                </c:pt>
                <c:pt idx="15">
                  <c:v>AT</c:v>
                </c:pt>
                <c:pt idx="16">
                  <c:v>DE</c:v>
                </c:pt>
                <c:pt idx="17">
                  <c:v>EU-28</c:v>
                </c:pt>
                <c:pt idx="18">
                  <c:v>ES</c:v>
                </c:pt>
                <c:pt idx="19">
                  <c:v>SI</c:v>
                </c:pt>
                <c:pt idx="20">
                  <c:v>LU</c:v>
                </c:pt>
                <c:pt idx="21">
                  <c:v>IE</c:v>
                </c:pt>
                <c:pt idx="22">
                  <c:v>BE</c:v>
                </c:pt>
                <c:pt idx="23">
                  <c:v>UK</c:v>
                </c:pt>
                <c:pt idx="24">
                  <c:v>FR</c:v>
                </c:pt>
                <c:pt idx="25">
                  <c:v>NL</c:v>
                </c:pt>
                <c:pt idx="26">
                  <c:v>FI</c:v>
                </c:pt>
                <c:pt idx="27">
                  <c:v>DK</c:v>
                </c:pt>
                <c:pt idx="28">
                  <c:v>SE</c:v>
                </c:pt>
              </c:strCache>
            </c:strRef>
          </c:cat>
          <c:val>
            <c:numRef>
              <c:f>'[INDEX 2017.xlsx]Fig. 3'!$C$5:$C$33</c:f>
              <c:numCache>
                <c:formatCode>#,##0.0</c:formatCode>
                <c:ptCount val="29"/>
                <c:pt idx="0">
                  <c:v>46.830305605900904</c:v>
                </c:pt>
                <c:pt idx="1">
                  <c:v>49.463050672806084</c:v>
                </c:pt>
                <c:pt idx="2">
                  <c:v>52.546087267915517</c:v>
                </c:pt>
                <c:pt idx="3">
                  <c:v>49.87799321372669</c:v>
                </c:pt>
                <c:pt idx="4">
                  <c:v>50.294932056573877</c:v>
                </c:pt>
                <c:pt idx="5">
                  <c:v>53.560714911920343</c:v>
                </c:pt>
                <c:pt idx="6">
                  <c:v>45.932331657032634</c:v>
                </c:pt>
                <c:pt idx="7">
                  <c:v>49.889240214874718</c:v>
                </c:pt>
                <c:pt idx="8">
                  <c:v>52.203478818373966</c:v>
                </c:pt>
                <c:pt idx="9">
                  <c:v>55.752264224408549</c:v>
                </c:pt>
                <c:pt idx="10">
                  <c:v>52.429354310790877</c:v>
                </c:pt>
                <c:pt idx="11">
                  <c:v>53.436758515526293</c:v>
                </c:pt>
                <c:pt idx="12">
                  <c:v>56.03470480440879</c:v>
                </c:pt>
                <c:pt idx="13">
                  <c:v>56.007556992842261</c:v>
                </c:pt>
                <c:pt idx="14">
                  <c:v>49.220397334519383</c:v>
                </c:pt>
                <c:pt idx="15">
                  <c:v>59.493698412825879</c:v>
                </c:pt>
                <c:pt idx="16">
                  <c:v>60.047862790822222</c:v>
                </c:pt>
                <c:pt idx="17">
                  <c:v>62.011647303707285</c:v>
                </c:pt>
                <c:pt idx="18">
                  <c:v>62.17186480410993</c:v>
                </c:pt>
                <c:pt idx="19">
                  <c:v>60.779139807343554</c:v>
                </c:pt>
                <c:pt idx="20">
                  <c:v>64.423583691751844</c:v>
                </c:pt>
                <c:pt idx="21">
                  <c:v>61.899974328041417</c:v>
                </c:pt>
                <c:pt idx="22">
                  <c:v>66.015659873578528</c:v>
                </c:pt>
                <c:pt idx="23">
                  <c:v>71.163387728074596</c:v>
                </c:pt>
                <c:pt idx="24">
                  <c:v>65.199366368371088</c:v>
                </c:pt>
                <c:pt idx="25">
                  <c:v>67.797822922728528</c:v>
                </c:pt>
                <c:pt idx="26">
                  <c:v>72.001905884212078</c:v>
                </c:pt>
                <c:pt idx="27">
                  <c:v>74.582734412776006</c:v>
                </c:pt>
                <c:pt idx="28">
                  <c:v>78.826281311551824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999-4808-B19B-51A1A9FBD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72096"/>
        <c:axId val="34773632"/>
      </c:lineChart>
      <c:catAx>
        <c:axId val="3477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lt-LT"/>
          </a:p>
        </c:txPr>
        <c:crossAx val="34773632"/>
        <c:crosses val="autoZero"/>
        <c:auto val="1"/>
        <c:lblAlgn val="ctr"/>
        <c:lblOffset val="100"/>
        <c:noMultiLvlLbl val="0"/>
      </c:catAx>
      <c:valAx>
        <c:axId val="3477363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t-LT"/>
          </a:p>
        </c:txPr>
        <c:crossAx val="347720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988232720909886"/>
          <c:y val="0.94259507160157396"/>
          <c:w val="0.20303890152913942"/>
          <c:h val="5.5622724578782493E-2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Myriad Pro" pitchFamily="34" charset="0"/>
        </a:defRPr>
      </a:pPr>
      <a:endParaRPr lang="lt-LT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53674540682424E-2"/>
          <c:y val="6.7662615240514631E-2"/>
          <c:w val="0.92398573179865873"/>
          <c:h val="0.764590905641906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Fig.16!$B$4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C8D6D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EC8D6D"/>
              </a:solidFill>
              <a:ln>
                <a:solidFill>
                  <a:srgbClr val="EEECE1">
                    <a:lumMod val="75000"/>
                    <a:alpha val="5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0F-4984-A5C7-1E70F0A463F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90F-4984-A5C7-1E70F0A463FA}"/>
              </c:ext>
            </c:extLst>
          </c:dPt>
          <c:dLbls>
            <c:dLbl>
              <c:idx val="17"/>
              <c:layout>
                <c:manualLayout>
                  <c:x val="1.3888888888888889E-3"/>
                  <c:y val="-1.59246154943657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F-4984-A5C7-1E70F0A46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Fig.16!$A$5:$A$33</c:f>
              <c:strCache>
                <c:ptCount val="29"/>
                <c:pt idx="0">
                  <c:v>BG</c:v>
                </c:pt>
                <c:pt idx="1">
                  <c:v>EL</c:v>
                </c:pt>
                <c:pt idx="2">
                  <c:v>SK</c:v>
                </c:pt>
                <c:pt idx="3">
                  <c:v>PT</c:v>
                </c:pt>
                <c:pt idx="4">
                  <c:v>RO</c:v>
                </c:pt>
                <c:pt idx="5">
                  <c:v>LT</c:v>
                </c:pt>
                <c:pt idx="6">
                  <c:v>HR</c:v>
                </c:pt>
                <c:pt idx="7">
                  <c:v>CY</c:v>
                </c:pt>
                <c:pt idx="8">
                  <c:v>PL</c:v>
                </c:pt>
                <c:pt idx="9">
                  <c:v>HU</c:v>
                </c:pt>
                <c:pt idx="10">
                  <c:v>CZ</c:v>
                </c:pt>
                <c:pt idx="11">
                  <c:v>IT</c:v>
                </c:pt>
                <c:pt idx="12">
                  <c:v>AT</c:v>
                </c:pt>
                <c:pt idx="13">
                  <c:v>ES</c:v>
                </c:pt>
                <c:pt idx="14">
                  <c:v>MT</c:v>
                </c:pt>
                <c:pt idx="15">
                  <c:v>DE</c:v>
                </c:pt>
                <c:pt idx="16">
                  <c:v>BE</c:v>
                </c:pt>
                <c:pt idx="17">
                  <c:v>EU-28</c:v>
                </c:pt>
                <c:pt idx="18">
                  <c:v>LV</c:v>
                </c:pt>
                <c:pt idx="19">
                  <c:v>FR</c:v>
                </c:pt>
                <c:pt idx="20">
                  <c:v>LU</c:v>
                </c:pt>
                <c:pt idx="21">
                  <c:v>UK</c:v>
                </c:pt>
                <c:pt idx="22">
                  <c:v>SI</c:v>
                </c:pt>
                <c:pt idx="23">
                  <c:v>IE</c:v>
                </c:pt>
                <c:pt idx="24">
                  <c:v>EE</c:v>
                </c:pt>
                <c:pt idx="25">
                  <c:v>FI</c:v>
                </c:pt>
                <c:pt idx="26">
                  <c:v>DK</c:v>
                </c:pt>
                <c:pt idx="27">
                  <c:v>NL</c:v>
                </c:pt>
                <c:pt idx="28">
                  <c:v>SE</c:v>
                </c:pt>
              </c:strCache>
            </c:strRef>
          </c:cat>
          <c:val>
            <c:numRef>
              <c:f>Fig.16!$B$5:$B$33</c:f>
              <c:numCache>
                <c:formatCode>#,##0.0</c:formatCode>
                <c:ptCount val="29"/>
                <c:pt idx="0">
                  <c:v>42.653850731516719</c:v>
                </c:pt>
                <c:pt idx="1">
                  <c:v>44.734442431916037</c:v>
                </c:pt>
                <c:pt idx="2">
                  <c:v>46.259000517904909</c:v>
                </c:pt>
                <c:pt idx="3">
                  <c:v>47.549799424831427</c:v>
                </c:pt>
                <c:pt idx="4">
                  <c:v>50.268992052066253</c:v>
                </c:pt>
                <c:pt idx="5">
                  <c:v>50.565896950928824</c:v>
                </c:pt>
                <c:pt idx="6">
                  <c:v>51.022317951446816</c:v>
                </c:pt>
                <c:pt idx="7">
                  <c:v>51.269674986772444</c:v>
                </c:pt>
                <c:pt idx="8">
                  <c:v>52.496322406277415</c:v>
                </c:pt>
                <c:pt idx="9">
                  <c:v>54.334593273564224</c:v>
                </c:pt>
                <c:pt idx="10">
                  <c:v>57.271522490579677</c:v>
                </c:pt>
                <c:pt idx="11">
                  <c:v>59.296505419098153</c:v>
                </c:pt>
                <c:pt idx="12">
                  <c:v>61.191436593834183</c:v>
                </c:pt>
                <c:pt idx="13">
                  <c:v>63.975076080534087</c:v>
                </c:pt>
                <c:pt idx="14">
                  <c:v>64.232244762027321</c:v>
                </c:pt>
                <c:pt idx="15">
                  <c:v>65.01965743594026</c:v>
                </c:pt>
                <c:pt idx="16">
                  <c:v>65.284090479879808</c:v>
                </c:pt>
                <c:pt idx="17">
                  <c:v>65.663837075722896</c:v>
                </c:pt>
                <c:pt idx="18">
                  <c:v>65.796261074693405</c:v>
                </c:pt>
                <c:pt idx="19">
                  <c:v>67.316115563149737</c:v>
                </c:pt>
                <c:pt idx="20">
                  <c:v>69.129262941273993</c:v>
                </c:pt>
                <c:pt idx="21">
                  <c:v>69.886159372651704</c:v>
                </c:pt>
                <c:pt idx="22">
                  <c:v>72.868880651431283</c:v>
                </c:pt>
                <c:pt idx="23">
                  <c:v>74.156330219842246</c:v>
                </c:pt>
                <c:pt idx="24">
                  <c:v>74.686339044090673</c:v>
                </c:pt>
                <c:pt idx="25">
                  <c:v>77.365550656007954</c:v>
                </c:pt>
                <c:pt idx="26">
                  <c:v>83.093782795238184</c:v>
                </c:pt>
                <c:pt idx="27">
                  <c:v>83.861729498894761</c:v>
                </c:pt>
                <c:pt idx="28">
                  <c:v>90.089398544291129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0F-4984-A5C7-1E70F0A46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61120"/>
        <c:axId val="34485376"/>
      </c:barChart>
      <c:lineChart>
        <c:grouping val="stacked"/>
        <c:varyColors val="0"/>
        <c:ser>
          <c:idx val="2"/>
          <c:order val="1"/>
          <c:tx>
            <c:strRef>
              <c:f>Fig.16!$C$4</c:f>
              <c:strCache>
                <c:ptCount val="1"/>
                <c:pt idx="0">
                  <c:v>2005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8"/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</c:spPr>
          </c:marker>
          <c:dLbls>
            <c:dLbl>
              <c:idx val="17"/>
              <c:layout>
                <c:manualLayout>
                  <c:x val="-3.5132764654418197E-2"/>
                  <c:y val="4.6960225983047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/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F-4984-A5C7-1E70F0A46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Fig.16!$A$5:$A$33</c:f>
              <c:strCache>
                <c:ptCount val="29"/>
                <c:pt idx="0">
                  <c:v>BG</c:v>
                </c:pt>
                <c:pt idx="1">
                  <c:v>EL</c:v>
                </c:pt>
                <c:pt idx="2">
                  <c:v>SK</c:v>
                </c:pt>
                <c:pt idx="3">
                  <c:v>PT</c:v>
                </c:pt>
                <c:pt idx="4">
                  <c:v>RO</c:v>
                </c:pt>
                <c:pt idx="5">
                  <c:v>LT</c:v>
                </c:pt>
                <c:pt idx="6">
                  <c:v>HR</c:v>
                </c:pt>
                <c:pt idx="7">
                  <c:v>CY</c:v>
                </c:pt>
                <c:pt idx="8">
                  <c:v>PL</c:v>
                </c:pt>
                <c:pt idx="9">
                  <c:v>HU</c:v>
                </c:pt>
                <c:pt idx="10">
                  <c:v>CZ</c:v>
                </c:pt>
                <c:pt idx="11">
                  <c:v>IT</c:v>
                </c:pt>
                <c:pt idx="12">
                  <c:v>AT</c:v>
                </c:pt>
                <c:pt idx="13">
                  <c:v>ES</c:v>
                </c:pt>
                <c:pt idx="14">
                  <c:v>MT</c:v>
                </c:pt>
                <c:pt idx="15">
                  <c:v>DE</c:v>
                </c:pt>
                <c:pt idx="16">
                  <c:v>BE</c:v>
                </c:pt>
                <c:pt idx="17">
                  <c:v>EU-28</c:v>
                </c:pt>
                <c:pt idx="18">
                  <c:v>LV</c:v>
                </c:pt>
                <c:pt idx="19">
                  <c:v>FR</c:v>
                </c:pt>
                <c:pt idx="20">
                  <c:v>LU</c:v>
                </c:pt>
                <c:pt idx="21">
                  <c:v>UK</c:v>
                </c:pt>
                <c:pt idx="22">
                  <c:v>SI</c:v>
                </c:pt>
                <c:pt idx="23">
                  <c:v>IE</c:v>
                </c:pt>
                <c:pt idx="24">
                  <c:v>EE</c:v>
                </c:pt>
                <c:pt idx="25">
                  <c:v>FI</c:v>
                </c:pt>
                <c:pt idx="26">
                  <c:v>DK</c:v>
                </c:pt>
                <c:pt idx="27">
                  <c:v>NL</c:v>
                </c:pt>
                <c:pt idx="28">
                  <c:v>SE</c:v>
                </c:pt>
              </c:strCache>
            </c:strRef>
          </c:cat>
          <c:val>
            <c:numRef>
              <c:f>Fig.16!$C$5:$C$33</c:f>
              <c:numCache>
                <c:formatCode>#,##0.0</c:formatCode>
                <c:ptCount val="29"/>
                <c:pt idx="0">
                  <c:v>50.914768906061695</c:v>
                </c:pt>
                <c:pt idx="1">
                  <c:v>46.228985996609246</c:v>
                </c:pt>
                <c:pt idx="2">
                  <c:v>55.31547960285549</c:v>
                </c:pt>
                <c:pt idx="3">
                  <c:v>47.28850401748717</c:v>
                </c:pt>
                <c:pt idx="4">
                  <c:v>48.912609811239953</c:v>
                </c:pt>
                <c:pt idx="5">
                  <c:v>53.461511671903821</c:v>
                </c:pt>
                <c:pt idx="6">
                  <c:v>48.315983309842402</c:v>
                </c:pt>
                <c:pt idx="7">
                  <c:v>47.701682590152132</c:v>
                </c:pt>
                <c:pt idx="8">
                  <c:v>54.571086232639814</c:v>
                </c:pt>
                <c:pt idx="9">
                  <c:v>61.053657936168854</c:v>
                </c:pt>
                <c:pt idx="10">
                  <c:v>51.244391556170982</c:v>
                </c:pt>
                <c:pt idx="11">
                  <c:v>60.099287229332894</c:v>
                </c:pt>
                <c:pt idx="12">
                  <c:v>60.182174775019256</c:v>
                </c:pt>
                <c:pt idx="13">
                  <c:v>57.988904178386505</c:v>
                </c:pt>
                <c:pt idx="14">
                  <c:v>60.816590858090677</c:v>
                </c:pt>
                <c:pt idx="15">
                  <c:v>66.585486924732734</c:v>
                </c:pt>
                <c:pt idx="16">
                  <c:v>74.322077884361505</c:v>
                </c:pt>
                <c:pt idx="17">
                  <c:v>66.675759990833114</c:v>
                </c:pt>
                <c:pt idx="18">
                  <c:v>59.135435666378569</c:v>
                </c:pt>
                <c:pt idx="19">
                  <c:v>69.11577916671331</c:v>
                </c:pt>
                <c:pt idx="20">
                  <c:v>73.15793471100919</c:v>
                </c:pt>
                <c:pt idx="21">
                  <c:v>69.397713296712084</c:v>
                </c:pt>
                <c:pt idx="22">
                  <c:v>73.391207942876193</c:v>
                </c:pt>
                <c:pt idx="23">
                  <c:v>74.151074704747487</c:v>
                </c:pt>
                <c:pt idx="24">
                  <c:v>74.604563999652768</c:v>
                </c:pt>
                <c:pt idx="25">
                  <c:v>81.648310127179343</c:v>
                </c:pt>
                <c:pt idx="26">
                  <c:v>82.704516360151871</c:v>
                </c:pt>
                <c:pt idx="27">
                  <c:v>86.398588489197252</c:v>
                </c:pt>
                <c:pt idx="28">
                  <c:v>89.558801367146472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90F-4984-A5C7-1E70F0A46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61120"/>
        <c:axId val="34485376"/>
      </c:lineChart>
      <c:catAx>
        <c:axId val="3506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/>
            </a:pPr>
            <a:endParaRPr lang="lt-LT"/>
          </a:p>
        </c:txPr>
        <c:crossAx val="34485376"/>
        <c:crosses val="autoZero"/>
        <c:auto val="1"/>
        <c:lblAlgn val="ctr"/>
        <c:lblOffset val="100"/>
        <c:noMultiLvlLbl val="0"/>
      </c:catAx>
      <c:valAx>
        <c:axId val="34485376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t-LT"/>
          </a:p>
        </c:txPr>
        <c:crossAx val="35061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10454943132107"/>
          <c:y val="0.93344636191566766"/>
          <c:w val="0.20303890152913942"/>
          <c:h val="5.9493996236437523E-2"/>
        </c:manualLayout>
      </c:layout>
      <c:overlay val="0"/>
      <c:txPr>
        <a:bodyPr/>
        <a:lstStyle/>
        <a:p>
          <a:pPr>
            <a:defRPr sz="1400"/>
          </a:pPr>
          <a:endParaRPr lang="lt-L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Myriad Pro" pitchFamily="34" charset="0"/>
        </a:defRPr>
      </a:pPr>
      <a:endParaRPr lang="lt-LT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68770081807051E-2"/>
          <c:y val="0.2793928665893507"/>
          <c:w val="0.89867589632303024"/>
          <c:h val="0.5169035653489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LT!$EI$228</c:f>
              <c:strCache>
                <c:ptCount val="1"/>
                <c:pt idx="0">
                  <c:v>LT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C8D6D"/>
              </a:solidFill>
              <a:ln>
                <a:solidFill>
                  <a:srgbClr val="EC8D6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3-44FF-8B29-581358B50FE8}"/>
              </c:ext>
            </c:extLst>
          </c:dPt>
          <c:dPt>
            <c:idx val="1"/>
            <c:invertIfNegative val="0"/>
            <c:bubble3D val="0"/>
            <c:spPr>
              <a:solidFill>
                <a:srgbClr val="EC8D6D"/>
              </a:solidFill>
              <a:ln>
                <a:solidFill>
                  <a:srgbClr val="EC8D6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3-44FF-8B29-581358B50FE8}"/>
              </c:ext>
            </c:extLst>
          </c:dPt>
          <c:dLbls>
            <c:dLbl>
              <c:idx val="0"/>
              <c:layout>
                <c:manualLayout>
                  <c:x val="-8.7288582928277646E-3"/>
                  <c:y val="0.17915590008613264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Myriad Pro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34%</a:t>
                    </a:r>
                  </a:p>
                </c:rich>
              </c:tx>
              <c:numFmt formatCode="0%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D3-44FF-8B29-581358B50FE8}"/>
                </c:ext>
              </c:extLst>
            </c:dLbl>
            <c:dLbl>
              <c:idx val="1"/>
              <c:layout>
                <c:manualLayout>
                  <c:x val="-8.7288582928277646E-3"/>
                  <c:y val="0.14125726532245486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Myriad Pro" pitchFamily="34" charset="0"/>
                      </a:defRPr>
                    </a:pPr>
                    <a:r>
                      <a:rPr lang="en-US">
                        <a:solidFill>
                          <a:schemeClr val="tx1"/>
                        </a:solidFill>
                      </a:rPr>
                      <a:t>19%</a:t>
                    </a:r>
                  </a:p>
                </c:rich>
              </c:tx>
              <c:numFmt formatCode="0%" sourceLinked="0"/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D3-44FF-8B29-581358B50F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Myriad Pro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LT!$EJ$227:$EK$227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LT!$EJ$228:$EK$228</c:f>
              <c:numCache>
                <c:formatCode>0.0</c:formatCode>
                <c:ptCount val="2"/>
                <c:pt idx="0">
                  <c:v>0.40600000000000003</c:v>
                </c:pt>
                <c:pt idx="1">
                  <c:v>0.20300000000000001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D3-44FF-8B29-581358B50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4621696"/>
        <c:axId val="34635776"/>
      </c:barChart>
      <c:catAx>
        <c:axId val="34621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635776"/>
        <c:crosses val="autoZero"/>
        <c:auto val="1"/>
        <c:lblAlgn val="ctr"/>
        <c:lblOffset val="100"/>
        <c:noMultiLvlLbl val="0"/>
      </c:catAx>
      <c:valAx>
        <c:axId val="34635776"/>
        <c:scaling>
          <c:orientation val="minMax"/>
          <c:max val="0.8"/>
        </c:scaling>
        <c:delete val="1"/>
        <c:axPos val="l"/>
        <c:numFmt formatCode="0.0" sourceLinked="1"/>
        <c:majorTickMark val="out"/>
        <c:minorTickMark val="none"/>
        <c:tickLblPos val="nextTo"/>
        <c:crossAx val="34621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EC8D6D"/>
                </a:solidFill>
                <a:latin typeface="Myriad Pro" pitchFamily="34" charset="0"/>
              </a:defRPr>
            </a:pPr>
            <a:r>
              <a:rPr lang="lt-LT" sz="2000" dirty="0" smtClean="0">
                <a:solidFill>
                  <a:srgbClr val="EC8D6D"/>
                </a:solidFill>
                <a:latin typeface="Myriad Pro" pitchFamily="34" charset="0"/>
              </a:rPr>
              <a:t>Cooking and housework </a:t>
            </a:r>
            <a:endParaRPr lang="en-US" sz="2000" dirty="0">
              <a:solidFill>
                <a:srgbClr val="EC8D6D"/>
              </a:solidFill>
              <a:latin typeface="Myriad Pro" pitchFamily="34" charset="0"/>
            </a:endParaRPr>
          </a:p>
        </c:rich>
      </c:tx>
      <c:layout>
        <c:manualLayout>
          <c:xMode val="edge"/>
          <c:yMode val="edge"/>
          <c:x val="0.16630178965947939"/>
          <c:y val="0.8721585277160728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662051838484885E-2"/>
          <c:y val="0.27939286658935081"/>
          <c:w val="0.89867589632303024"/>
          <c:h val="0.5169035653489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LT!$ER$228</c:f>
              <c:strCache>
                <c:ptCount val="1"/>
                <c:pt idx="0">
                  <c:v>LT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C8D6D"/>
              </a:solidFill>
              <a:ln>
                <a:solidFill>
                  <a:srgbClr val="EC8D6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B-4B1E-9646-18A908AB9426}"/>
              </c:ext>
            </c:extLst>
          </c:dPt>
          <c:dPt>
            <c:idx val="1"/>
            <c:invertIfNegative val="0"/>
            <c:bubble3D val="0"/>
            <c:spPr>
              <a:solidFill>
                <a:srgbClr val="EC8D6D"/>
              </a:solidFill>
              <a:ln>
                <a:solidFill>
                  <a:srgbClr val="EC8D6D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3B-4B1E-9646-18A908AB942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79%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B-4B1E-9646-18A908AB942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3B-4B1E-9646-18A908AB94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Myriad Pro" pitchFamily="34" charset="0"/>
                  </a:defRPr>
                </a:pPr>
                <a:endParaRPr lang="lt-L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LT!$ES$227:$ET$227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LT!$ES$228:$ET$228</c:f>
              <c:numCache>
                <c:formatCode>0.0</c:formatCode>
                <c:ptCount val="2"/>
                <c:pt idx="0">
                  <c:v>0.83299999999999996</c:v>
                </c:pt>
                <c:pt idx="1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3B-4B1E-9646-18A908AB942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5393536"/>
        <c:axId val="35396992"/>
      </c:barChart>
      <c:catAx>
        <c:axId val="353935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396992"/>
        <c:crosses val="autoZero"/>
        <c:auto val="1"/>
        <c:lblAlgn val="ctr"/>
        <c:lblOffset val="100"/>
        <c:noMultiLvlLbl val="0"/>
      </c:catAx>
      <c:valAx>
        <c:axId val="35396992"/>
        <c:scaling>
          <c:orientation val="minMax"/>
          <c:max val="0.8"/>
        </c:scaling>
        <c:delete val="1"/>
        <c:axPos val="l"/>
        <c:numFmt formatCode="0.0" sourceLinked="1"/>
        <c:majorTickMark val="out"/>
        <c:minorTickMark val="none"/>
        <c:tickLblPos val="nextTo"/>
        <c:crossAx val="353935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 time MS'!$C$13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EC8D6D"/>
            </a:solidFill>
            <a:ln>
              <a:noFill/>
            </a:ln>
            <a:effectLst/>
          </c:spPr>
          <c:invertIfNegative val="0"/>
          <c:dLbls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1E-4788-872D-4A303EE29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 time MS'!$B$14:$B$40</c:f>
              <c:strCache>
                <c:ptCount val="27"/>
                <c:pt idx="0">
                  <c:v>RO</c:v>
                </c:pt>
                <c:pt idx="1">
                  <c:v>DK</c:v>
                </c:pt>
                <c:pt idx="2">
                  <c:v>LV</c:v>
                </c:pt>
                <c:pt idx="3">
                  <c:v>EL</c:v>
                </c:pt>
                <c:pt idx="4">
                  <c:v>PT</c:v>
                </c:pt>
                <c:pt idx="5">
                  <c:v>CY</c:v>
                </c:pt>
                <c:pt idx="6">
                  <c:v>SK</c:v>
                </c:pt>
                <c:pt idx="7">
                  <c:v>FI</c:v>
                </c:pt>
                <c:pt idx="8">
                  <c:v>PL</c:v>
                </c:pt>
                <c:pt idx="9">
                  <c:v>ES</c:v>
                </c:pt>
                <c:pt idx="10">
                  <c:v>HR</c:v>
                </c:pt>
                <c:pt idx="11">
                  <c:v>EE</c:v>
                </c:pt>
                <c:pt idx="12">
                  <c:v>SI</c:v>
                </c:pt>
                <c:pt idx="13">
                  <c:v>HU</c:v>
                </c:pt>
                <c:pt idx="14">
                  <c:v>SE</c:v>
                </c:pt>
                <c:pt idx="15">
                  <c:v>IT</c:v>
                </c:pt>
                <c:pt idx="16">
                  <c:v>MT</c:v>
                </c:pt>
                <c:pt idx="17">
                  <c:v>CZ</c:v>
                </c:pt>
                <c:pt idx="18">
                  <c:v>BE</c:v>
                </c:pt>
                <c:pt idx="19">
                  <c:v>IE</c:v>
                </c:pt>
                <c:pt idx="20">
                  <c:v>FR</c:v>
                </c:pt>
                <c:pt idx="21">
                  <c:v>EU-28</c:v>
                </c:pt>
                <c:pt idx="22">
                  <c:v>DE</c:v>
                </c:pt>
                <c:pt idx="23">
                  <c:v>NL</c:v>
                </c:pt>
                <c:pt idx="24">
                  <c:v>LU</c:v>
                </c:pt>
                <c:pt idx="25">
                  <c:v>AT</c:v>
                </c:pt>
                <c:pt idx="26">
                  <c:v>UK</c:v>
                </c:pt>
              </c:strCache>
            </c:strRef>
          </c:cat>
          <c:val>
            <c:numRef>
              <c:f>'Part time MS'!$C$14:$C$40</c:f>
              <c:numCache>
                <c:formatCode>0.0%</c:formatCode>
                <c:ptCount val="27"/>
                <c:pt idx="0">
                  <c:v>4.3999999999999997E-2</c:v>
                </c:pt>
                <c:pt idx="1">
                  <c:v>3.3000000000000002E-2</c:v>
                </c:pt>
                <c:pt idx="2">
                  <c:v>3.5000000000000003E-2</c:v>
                </c:pt>
                <c:pt idx="3">
                  <c:v>5.6000000000000001E-2</c:v>
                </c:pt>
                <c:pt idx="4">
                  <c:v>5.7000000000000002E-2</c:v>
                </c:pt>
                <c:pt idx="5">
                  <c:v>9.8000000000000004E-2</c:v>
                </c:pt>
                <c:pt idx="6">
                  <c:v>0.10100000000000001</c:v>
                </c:pt>
                <c:pt idx="7">
                  <c:v>0.11799999999999999</c:v>
                </c:pt>
                <c:pt idx="8">
                  <c:v>0.114</c:v>
                </c:pt>
                <c:pt idx="9">
                  <c:v>0.128</c:v>
                </c:pt>
                <c:pt idx="10">
                  <c:v>0.14499999999999999</c:v>
                </c:pt>
                <c:pt idx="11">
                  <c:v>0.14699999999999999</c:v>
                </c:pt>
                <c:pt idx="12">
                  <c:v>0.14099999999999999</c:v>
                </c:pt>
                <c:pt idx="13">
                  <c:v>0.159</c:v>
                </c:pt>
                <c:pt idx="14">
                  <c:v>0.185</c:v>
                </c:pt>
                <c:pt idx="15">
                  <c:v>0.21099999999999999</c:v>
                </c:pt>
                <c:pt idx="16">
                  <c:v>0.21</c:v>
                </c:pt>
                <c:pt idx="17">
                  <c:v>0.22700000000000001</c:v>
                </c:pt>
                <c:pt idx="18">
                  <c:v>0.245</c:v>
                </c:pt>
                <c:pt idx="19">
                  <c:v>0.27</c:v>
                </c:pt>
                <c:pt idx="20">
                  <c:v>0.252</c:v>
                </c:pt>
                <c:pt idx="21">
                  <c:v>0.27500000000000002</c:v>
                </c:pt>
                <c:pt idx="22">
                  <c:v>0.30199999999999999</c:v>
                </c:pt>
                <c:pt idx="23">
                  <c:v>0.35499999999999998</c:v>
                </c:pt>
                <c:pt idx="24">
                  <c:v>0.33400000000000002</c:v>
                </c:pt>
                <c:pt idx="25">
                  <c:v>0.377</c:v>
                </c:pt>
                <c:pt idx="26">
                  <c:v>0.39100000000000001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1E-4788-872D-4A303EE29840}"/>
            </c:ext>
          </c:extLst>
        </c:ser>
        <c:ser>
          <c:idx val="1"/>
          <c:order val="1"/>
          <c:tx>
            <c:strRef>
              <c:f>'Part time MS'!$D$13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EC8D6D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dLbl>
              <c:idx val="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1E-4788-872D-4A303EE29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 time MS'!$B$14:$B$40</c:f>
              <c:strCache>
                <c:ptCount val="27"/>
                <c:pt idx="0">
                  <c:v>RO</c:v>
                </c:pt>
                <c:pt idx="1">
                  <c:v>DK</c:v>
                </c:pt>
                <c:pt idx="2">
                  <c:v>LV</c:v>
                </c:pt>
                <c:pt idx="3">
                  <c:v>EL</c:v>
                </c:pt>
                <c:pt idx="4">
                  <c:v>PT</c:v>
                </c:pt>
                <c:pt idx="5">
                  <c:v>CY</c:v>
                </c:pt>
                <c:pt idx="6">
                  <c:v>SK</c:v>
                </c:pt>
                <c:pt idx="7">
                  <c:v>FI</c:v>
                </c:pt>
                <c:pt idx="8">
                  <c:v>PL</c:v>
                </c:pt>
                <c:pt idx="9">
                  <c:v>ES</c:v>
                </c:pt>
                <c:pt idx="10">
                  <c:v>HR</c:v>
                </c:pt>
                <c:pt idx="11">
                  <c:v>EE</c:v>
                </c:pt>
                <c:pt idx="12">
                  <c:v>SI</c:v>
                </c:pt>
                <c:pt idx="13">
                  <c:v>HU</c:v>
                </c:pt>
                <c:pt idx="14">
                  <c:v>SE</c:v>
                </c:pt>
                <c:pt idx="15">
                  <c:v>IT</c:v>
                </c:pt>
                <c:pt idx="16">
                  <c:v>MT</c:v>
                </c:pt>
                <c:pt idx="17">
                  <c:v>CZ</c:v>
                </c:pt>
                <c:pt idx="18">
                  <c:v>BE</c:v>
                </c:pt>
                <c:pt idx="19">
                  <c:v>IE</c:v>
                </c:pt>
                <c:pt idx="20">
                  <c:v>FR</c:v>
                </c:pt>
                <c:pt idx="21">
                  <c:v>EU-28</c:v>
                </c:pt>
                <c:pt idx="22">
                  <c:v>DE</c:v>
                </c:pt>
                <c:pt idx="23">
                  <c:v>NL</c:v>
                </c:pt>
                <c:pt idx="24">
                  <c:v>LU</c:v>
                </c:pt>
                <c:pt idx="25">
                  <c:v>AT</c:v>
                </c:pt>
                <c:pt idx="26">
                  <c:v>UK</c:v>
                </c:pt>
              </c:strCache>
            </c:strRef>
          </c:cat>
          <c:val>
            <c:numRef>
              <c:f>'Part time MS'!$D$14:$D$40</c:f>
              <c:numCache>
                <c:formatCode>0%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1.7999999999999999E-2</c:v>
                </c:pt>
                <c:pt idx="9">
                  <c:v>1.7999999999999999E-2</c:v>
                </c:pt>
                <c:pt idx="10">
                  <c:v>3.4000000000000002E-2</c:v>
                </c:pt>
                <c:pt idx="11">
                  <c:v>0</c:v>
                </c:pt>
                <c:pt idx="12">
                  <c:v>0.05</c:v>
                </c:pt>
                <c:pt idx="13">
                  <c:v>0</c:v>
                </c:pt>
                <c:pt idx="14">
                  <c:v>8.4000000000000005E-2</c:v>
                </c:pt>
                <c:pt idx="15">
                  <c:v>1.2E-2</c:v>
                </c:pt>
                <c:pt idx="16">
                  <c:v>5.7000000000000002E-2</c:v>
                </c:pt>
                <c:pt idx="17">
                  <c:v>1.7000000000000001E-2</c:v>
                </c:pt>
                <c:pt idx="18">
                  <c:v>0.06</c:v>
                </c:pt>
                <c:pt idx="19">
                  <c:v>4.2000000000000003E-2</c:v>
                </c:pt>
                <c:pt idx="20">
                  <c:v>5.7000000000000002E-2</c:v>
                </c:pt>
                <c:pt idx="21">
                  <c:v>0.05</c:v>
                </c:pt>
                <c:pt idx="22">
                  <c:v>5.0999999999999997E-2</c:v>
                </c:pt>
                <c:pt idx="23">
                  <c:v>9.0999999999999998E-2</c:v>
                </c:pt>
                <c:pt idx="24">
                  <c:v>9.9000000000000005E-2</c:v>
                </c:pt>
                <c:pt idx="25">
                  <c:v>5.5E-2</c:v>
                </c:pt>
                <c:pt idx="2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1E-4788-872D-4A303EE29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1709952"/>
        <c:axId val="41711488"/>
      </c:barChart>
      <c:catAx>
        <c:axId val="417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lt-LT"/>
          </a:p>
        </c:txPr>
        <c:crossAx val="41711488"/>
        <c:crosses val="autoZero"/>
        <c:auto val="1"/>
        <c:lblAlgn val="ctr"/>
        <c:lblOffset val="100"/>
        <c:noMultiLvlLbl val="0"/>
      </c:catAx>
      <c:valAx>
        <c:axId val="4171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lt-LT"/>
          </a:p>
        </c:txPr>
        <c:crossAx val="417099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>
          <a:latin typeface="Myriad Pro" panose="020B0503030403020204" pitchFamily="34" charset="0"/>
        </a:defRPr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'Inactivity MS'!$C$13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EC8D6D"/>
            </a:solidFill>
            <a:ln>
              <a:noFill/>
            </a:ln>
            <a:effectLst/>
          </c:spPr>
          <c:invertIfNegative val="0"/>
          <c:dLbls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01-42FA-AD7F-68C1960D7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'Inactivity MS'!$B$14:$B$42</c:f>
              <c:strCache>
                <c:ptCount val="29"/>
                <c:pt idx="0">
                  <c:v>DK</c:v>
                </c:pt>
                <c:pt idx="1">
                  <c:v>RO</c:v>
                </c:pt>
                <c:pt idx="2">
                  <c:v>SI</c:v>
                </c:pt>
                <c:pt idx="3">
                  <c:v>HR</c:v>
                </c:pt>
                <c:pt idx="4">
                  <c:v>SE</c:v>
                </c:pt>
                <c:pt idx="5">
                  <c:v>LT</c:v>
                </c:pt>
                <c:pt idx="6">
                  <c:v>EL</c:v>
                </c:pt>
                <c:pt idx="7">
                  <c:v>PT</c:v>
                </c:pt>
                <c:pt idx="8">
                  <c:v>BE</c:v>
                </c:pt>
                <c:pt idx="9">
                  <c:v>LU</c:v>
                </c:pt>
                <c:pt idx="10">
                  <c:v>LV</c:v>
                </c:pt>
                <c:pt idx="11">
                  <c:v>ES</c:v>
                </c:pt>
                <c:pt idx="12">
                  <c:v>NL</c:v>
                </c:pt>
                <c:pt idx="13">
                  <c:v>MT</c:v>
                </c:pt>
                <c:pt idx="14">
                  <c:v>AT</c:v>
                </c:pt>
                <c:pt idx="15">
                  <c:v>FI</c:v>
                </c:pt>
                <c:pt idx="16">
                  <c:v>FR</c:v>
                </c:pt>
                <c:pt idx="17">
                  <c:v>CY</c:v>
                </c:pt>
                <c:pt idx="18">
                  <c:v>EU-28</c:v>
                </c:pt>
                <c:pt idx="19">
                  <c:v>DE</c:v>
                </c:pt>
                <c:pt idx="20">
                  <c:v>BG</c:v>
                </c:pt>
                <c:pt idx="21">
                  <c:v>IT</c:v>
                </c:pt>
                <c:pt idx="22">
                  <c:v>PL</c:v>
                </c:pt>
                <c:pt idx="23">
                  <c:v>IE</c:v>
                </c:pt>
                <c:pt idx="24">
                  <c:v>HU</c:v>
                </c:pt>
                <c:pt idx="25">
                  <c:v>EE</c:v>
                </c:pt>
                <c:pt idx="26">
                  <c:v>SK</c:v>
                </c:pt>
                <c:pt idx="27">
                  <c:v>CZ</c:v>
                </c:pt>
                <c:pt idx="28">
                  <c:v>UK</c:v>
                </c:pt>
              </c:strCache>
            </c:strRef>
          </c:cat>
          <c:val>
            <c:numRef>
              <c:f>'Inactivity MS'!$C$14:$C$42</c:f>
              <c:numCache>
                <c:formatCode>0.0%</c:formatCode>
                <c:ptCount val="29"/>
                <c:pt idx="0">
                  <c:v>3.2000000000000001E-2</c:v>
                </c:pt>
                <c:pt idx="1">
                  <c:v>3.9E-2</c:v>
                </c:pt>
                <c:pt idx="2">
                  <c:v>4.7E-2</c:v>
                </c:pt>
                <c:pt idx="3">
                  <c:v>6.3E-2</c:v>
                </c:pt>
                <c:pt idx="4">
                  <c:v>7.1999999999999995E-2</c:v>
                </c:pt>
                <c:pt idx="5">
                  <c:v>7.6999999999999999E-2</c:v>
                </c:pt>
                <c:pt idx="6">
                  <c:v>7.1999999999999995E-2</c:v>
                </c:pt>
                <c:pt idx="7">
                  <c:v>7.4999999999999997E-2</c:v>
                </c:pt>
                <c:pt idx="8">
                  <c:v>8.5000000000000006E-2</c:v>
                </c:pt>
                <c:pt idx="9">
                  <c:v>9.1999999999999998E-2</c:v>
                </c:pt>
                <c:pt idx="10">
                  <c:v>9.6000000000000002E-2</c:v>
                </c:pt>
                <c:pt idx="11">
                  <c:v>0.106</c:v>
                </c:pt>
                <c:pt idx="12">
                  <c:v>0.111</c:v>
                </c:pt>
                <c:pt idx="13">
                  <c:v>0.10299999999999999</c:v>
                </c:pt>
                <c:pt idx="14">
                  <c:v>0.128</c:v>
                </c:pt>
                <c:pt idx="15">
                  <c:v>0.14899999999999999</c:v>
                </c:pt>
                <c:pt idx="16">
                  <c:v>0.13700000000000001</c:v>
                </c:pt>
                <c:pt idx="17">
                  <c:v>0.14000000000000001</c:v>
                </c:pt>
                <c:pt idx="18">
                  <c:v>0.153</c:v>
                </c:pt>
                <c:pt idx="19">
                  <c:v>0.161</c:v>
                </c:pt>
                <c:pt idx="20">
                  <c:v>0.16900000000000001</c:v>
                </c:pt>
                <c:pt idx="21">
                  <c:v>0.157</c:v>
                </c:pt>
                <c:pt idx="22">
                  <c:v>0.17499999999999999</c:v>
                </c:pt>
                <c:pt idx="23">
                  <c:v>0.221</c:v>
                </c:pt>
                <c:pt idx="24">
                  <c:v>0.23200000000000001</c:v>
                </c:pt>
                <c:pt idx="25">
                  <c:v>0.27400000000000002</c:v>
                </c:pt>
                <c:pt idx="26">
                  <c:v>0.28399999999999997</c:v>
                </c:pt>
                <c:pt idx="27">
                  <c:v>0.28100000000000003</c:v>
                </c:pt>
                <c:pt idx="28">
                  <c:v>0.26600000000000001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01-42FA-AD7F-68C1960D7E5C}"/>
            </c:ext>
          </c:extLst>
        </c:ser>
        <c:ser>
          <c:idx val="1"/>
          <c:order val="1"/>
          <c:tx>
            <c:strRef>
              <c:f>'Inactivity MS'!$D$13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EC8D6D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01-42FA-AD7F-68C1960D7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'Inactivity MS'!$B$14:$B$42</c:f>
              <c:strCache>
                <c:ptCount val="29"/>
                <c:pt idx="0">
                  <c:v>DK</c:v>
                </c:pt>
                <c:pt idx="1">
                  <c:v>RO</c:v>
                </c:pt>
                <c:pt idx="2">
                  <c:v>SI</c:v>
                </c:pt>
                <c:pt idx="3">
                  <c:v>HR</c:v>
                </c:pt>
                <c:pt idx="4">
                  <c:v>SE</c:v>
                </c:pt>
                <c:pt idx="5">
                  <c:v>LT</c:v>
                </c:pt>
                <c:pt idx="6">
                  <c:v>EL</c:v>
                </c:pt>
                <c:pt idx="7">
                  <c:v>PT</c:v>
                </c:pt>
                <c:pt idx="8">
                  <c:v>BE</c:v>
                </c:pt>
                <c:pt idx="9">
                  <c:v>LU</c:v>
                </c:pt>
                <c:pt idx="10">
                  <c:v>LV</c:v>
                </c:pt>
                <c:pt idx="11">
                  <c:v>ES</c:v>
                </c:pt>
                <c:pt idx="12">
                  <c:v>NL</c:v>
                </c:pt>
                <c:pt idx="13">
                  <c:v>MT</c:v>
                </c:pt>
                <c:pt idx="14">
                  <c:v>AT</c:v>
                </c:pt>
                <c:pt idx="15">
                  <c:v>FI</c:v>
                </c:pt>
                <c:pt idx="16">
                  <c:v>FR</c:v>
                </c:pt>
                <c:pt idx="17">
                  <c:v>CY</c:v>
                </c:pt>
                <c:pt idx="18">
                  <c:v>EU-28</c:v>
                </c:pt>
                <c:pt idx="19">
                  <c:v>DE</c:v>
                </c:pt>
                <c:pt idx="20">
                  <c:v>BG</c:v>
                </c:pt>
                <c:pt idx="21">
                  <c:v>IT</c:v>
                </c:pt>
                <c:pt idx="22">
                  <c:v>PL</c:v>
                </c:pt>
                <c:pt idx="23">
                  <c:v>IE</c:v>
                </c:pt>
                <c:pt idx="24">
                  <c:v>HU</c:v>
                </c:pt>
                <c:pt idx="25">
                  <c:v>EE</c:v>
                </c:pt>
                <c:pt idx="26">
                  <c:v>SK</c:v>
                </c:pt>
                <c:pt idx="27">
                  <c:v>CZ</c:v>
                </c:pt>
                <c:pt idx="28">
                  <c:v>UK</c:v>
                </c:pt>
              </c:strCache>
            </c:strRef>
          </c:cat>
          <c:val>
            <c:numRef>
              <c:f>'Inactivity MS'!$D$14:$D$42</c:f>
              <c:numCache>
                <c:formatCode>0.0%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4.0000000000000001E-3</c:v>
                </c:pt>
                <c:pt idx="3">
                  <c:v>0</c:v>
                </c:pt>
                <c:pt idx="4">
                  <c:v>6.0000000000000001E-3</c:v>
                </c:pt>
                <c:pt idx="5">
                  <c:v>0</c:v>
                </c:pt>
                <c:pt idx="6">
                  <c:v>2E-3</c:v>
                </c:pt>
                <c:pt idx="7">
                  <c:v>0.01</c:v>
                </c:pt>
                <c:pt idx="8">
                  <c:v>3.0000000000000001E-3</c:v>
                </c:pt>
                <c:pt idx="9">
                  <c:v>0</c:v>
                </c:pt>
                <c:pt idx="10">
                  <c:v>0</c:v>
                </c:pt>
                <c:pt idx="11">
                  <c:v>0.01</c:v>
                </c:pt>
                <c:pt idx="12">
                  <c:v>8.9999999999999993E-3</c:v>
                </c:pt>
                <c:pt idx="13">
                  <c:v>0</c:v>
                </c:pt>
                <c:pt idx="14">
                  <c:v>8.0000000000000002E-3</c:v>
                </c:pt>
                <c:pt idx="15">
                  <c:v>5.0000000000000001E-3</c:v>
                </c:pt>
                <c:pt idx="16">
                  <c:v>7.0000000000000001E-3</c:v>
                </c:pt>
                <c:pt idx="17">
                  <c:v>0</c:v>
                </c:pt>
                <c:pt idx="18">
                  <c:v>1.2999999999999999E-2</c:v>
                </c:pt>
                <c:pt idx="19">
                  <c:v>8.9999999999999993E-3</c:v>
                </c:pt>
                <c:pt idx="20">
                  <c:v>1.6E-2</c:v>
                </c:pt>
                <c:pt idx="21">
                  <c:v>7.0000000000000001E-3</c:v>
                </c:pt>
                <c:pt idx="22">
                  <c:v>1.2999999999999999E-2</c:v>
                </c:pt>
                <c:pt idx="23">
                  <c:v>3.6999999999999998E-2</c:v>
                </c:pt>
                <c:pt idx="24">
                  <c:v>1.6E-2</c:v>
                </c:pt>
                <c:pt idx="25">
                  <c:v>1.7999999999999999E-2</c:v>
                </c:pt>
                <c:pt idx="26">
                  <c:v>1.9E-2</c:v>
                </c:pt>
                <c:pt idx="27">
                  <c:v>7.0000000000000001E-3</c:v>
                </c:pt>
                <c:pt idx="28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01-42FA-AD7F-68C1960D7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1834752"/>
        <c:axId val="41844736"/>
      </c:barChart>
      <c:catAx>
        <c:axId val="418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lt-LT"/>
          </a:p>
        </c:txPr>
        <c:crossAx val="41844736"/>
        <c:crosses val="autoZero"/>
        <c:auto val="1"/>
        <c:lblAlgn val="ctr"/>
        <c:lblOffset val="100"/>
        <c:noMultiLvlLbl val="0"/>
      </c:catAx>
      <c:valAx>
        <c:axId val="418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lt-LT"/>
          </a:p>
        </c:txPr>
        <c:crossAx val="418347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Myriad Pro" panose="020B0503030403020204" pitchFamily="34" charset="0"/>
        </a:defRPr>
      </a:pPr>
      <a:endParaRPr lang="lt-L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0.02016</cdr:x>
      <cdr:y>0.78942</cdr:y>
    </cdr:from>
    <cdr:to>
      <cdr:x>0.04076</cdr:x>
      <cdr:y>0.84883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1108" y="4006614"/>
          <a:ext cx="174843" cy="3015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>
              <a:latin typeface="Myriad Pro" panose="020B0503030403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0.32447</cdr:x>
      <cdr:y>0.40515</cdr:y>
    </cdr:from>
    <cdr:to>
      <cdr:x>0.39847</cdr:x>
      <cdr:y>0.49444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66937" y="2240859"/>
          <a:ext cx="676715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0.01755</cdr:x>
      <cdr:y>0.79751</cdr:y>
    </cdr:from>
    <cdr:to>
      <cdr:x>0.03988</cdr:x>
      <cdr:y>0.8418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0454" y="4304054"/>
          <a:ext cx="204186" cy="2390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dirty="0" smtClean="0">
              <a:latin typeface="Myriad Pro" panose="020B0503030403020204" pitchFamily="34" charset="0"/>
            </a:rPr>
            <a:t>1</a:t>
          </a:r>
          <a:endParaRPr lang="en-GB" sz="1600" dirty="0">
            <a:latin typeface="Myriad Pro" panose="020B0503030403020204" pitchFamily="34" charset="0"/>
          </a:endParaRPr>
        </a:p>
      </cdr:txBody>
    </cdr:sp>
  </cdr:relSizeAnchor>
  <cdr:relSizeAnchor xmlns:cdr="http://schemas.openxmlformats.org/drawingml/2006/chartDrawing">
    <cdr:from>
      <cdr:x>0.19797</cdr:x>
      <cdr:y>0.34281</cdr:y>
    </cdr:from>
    <cdr:to>
      <cdr:x>0.27731</cdr:x>
      <cdr:y>0.43431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10274" y="1850085"/>
          <a:ext cx="725487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0.19797</cdr:x>
      <cdr:y>0.44527</cdr:y>
    </cdr:from>
    <cdr:to>
      <cdr:x>0.27198</cdr:x>
      <cdr:y>0.53677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810274" y="2403081"/>
          <a:ext cx="676715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0.17827</cdr:x>
      <cdr:y>0.25713</cdr:y>
    </cdr:from>
    <cdr:to>
      <cdr:x>0.33849</cdr:x>
      <cdr:y>0.5153</cdr:y>
    </cdr:to>
    <cdr:pic>
      <cdr:nvPicPr>
        <cdr:cNvPr id="4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9575" t="54214" r="22697" b="3645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5115" y="991529"/>
          <a:ext cx="489921" cy="9955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0.65833</cdr:x>
      <cdr:y>0.39682</cdr:y>
    </cdr:from>
    <cdr:to>
      <cdr:x>0.80579</cdr:x>
      <cdr:y>0.66038</cdr:y>
    </cdr:to>
    <cdr:pic>
      <cdr:nvPicPr>
        <cdr:cNvPr id="5" name="Picture 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754" t="34505" r="10519" b="-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13043" y="1462748"/>
          <a:ext cx="450904" cy="97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0.19276</cdr:x>
      <cdr:y>0</cdr:y>
    </cdr:from>
    <cdr:to>
      <cdr:x>0.35298</cdr:x>
      <cdr:y>0.25817</cdr:y>
    </cdr:to>
    <cdr:pic>
      <cdr:nvPicPr>
        <cdr:cNvPr id="4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39575" t="54214" r="22697" b="3645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6182" y="0"/>
          <a:ext cx="495532" cy="888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0.65833</cdr:x>
      <cdr:y>0.37728</cdr:y>
    </cdr:from>
    <cdr:to>
      <cdr:x>0.80579</cdr:x>
      <cdr:y>0.64084</cdr:y>
    </cdr:to>
    <cdr:pic>
      <cdr:nvPicPr>
        <cdr:cNvPr id="5" name="Picture 4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754" t="34505" r="10519" b="-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36098" y="1297908"/>
          <a:ext cx="456068" cy="90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85D3-F31B-42F0-B53E-C17187958E74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C037D-6BCE-4472-9AC8-A6A93D33D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9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C037D-6BCE-4472-9AC8-A6A93D33D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EFD45-2844-436D-87DD-5E21C209DB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5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C037D-6BCE-4472-9AC8-A6A93D33DA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3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C037D-6BCE-4472-9AC8-A6A93D33DA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12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C037D-6BCE-4472-9AC8-A6A93D33DA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97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11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732863"/>
            <a:ext cx="1347390" cy="967844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179609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0" y="3851117"/>
            <a:ext cx="9144000" cy="227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500" b="1">
                <a:solidFill>
                  <a:srgbClr val="905399"/>
                </a:solidFill>
              </a:defRPr>
            </a:lvl1pPr>
            <a:lvl2pPr marL="0" algn="ctr">
              <a:defRPr sz="2500">
                <a:solidFill>
                  <a:srgbClr val="905399"/>
                </a:solidFill>
              </a:defRPr>
            </a:lvl2pPr>
          </a:lstStyle>
          <a:p>
            <a:pPr lvl="0"/>
            <a:r>
              <a:rPr lang="en-US" dirty="0" smtClean="0"/>
              <a:t>Subtitle text style</a:t>
            </a:r>
          </a:p>
          <a:p>
            <a:pPr lvl="1"/>
            <a:r>
              <a:rPr lang="en-US" dirty="0" smtClean="0"/>
              <a:t>Complementary text style</a:t>
            </a:r>
          </a:p>
        </p:txBody>
      </p:sp>
    </p:spTree>
    <p:extLst>
      <p:ext uri="{BB962C8B-B14F-4D97-AF65-F5344CB8AC3E}">
        <p14:creationId xmlns:p14="http://schemas.microsoft.com/office/powerpoint/2010/main" val="320617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5955" y="129540"/>
            <a:ext cx="715645" cy="7467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8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6158" y="114300"/>
            <a:ext cx="688782" cy="6172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03020" y="2108518"/>
            <a:ext cx="6537960" cy="2196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0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732863"/>
            <a:ext cx="1347390" cy="967844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1796098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0" y="3851117"/>
            <a:ext cx="9144000" cy="227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500" b="1">
                <a:solidFill>
                  <a:srgbClr val="905399"/>
                </a:solidFill>
              </a:defRPr>
            </a:lvl1pPr>
            <a:lvl2pPr marL="0" algn="ctr">
              <a:defRPr sz="2500">
                <a:solidFill>
                  <a:srgbClr val="905399"/>
                </a:solidFill>
              </a:defRPr>
            </a:lvl2pPr>
          </a:lstStyle>
          <a:p>
            <a:pPr lvl="0"/>
            <a:r>
              <a:rPr lang="en-US" dirty="0"/>
              <a:t>Subtitle text style</a:t>
            </a:r>
          </a:p>
          <a:p>
            <a:pPr lvl="1"/>
            <a:r>
              <a:rPr lang="en-US" dirty="0"/>
              <a:t>Complementary text style</a:t>
            </a:r>
          </a:p>
        </p:txBody>
      </p:sp>
    </p:spTree>
    <p:extLst>
      <p:ext uri="{BB962C8B-B14F-4D97-AF65-F5344CB8AC3E}">
        <p14:creationId xmlns:p14="http://schemas.microsoft.com/office/powerpoint/2010/main" val="296978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03020" y="2108518"/>
            <a:ext cx="6537960" cy="2196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20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37360" y="331787"/>
            <a:ext cx="6903719" cy="11312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36725" y="1668462"/>
            <a:ext cx="6904038" cy="4640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78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74203" y="331787"/>
            <a:ext cx="4106862" cy="11312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85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6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863" y="147270"/>
            <a:ext cx="634502" cy="683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3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2939" y="95925"/>
            <a:ext cx="768405" cy="708529"/>
          </a:xfrm>
          <a:prstGeom prst="rect">
            <a:avLst/>
          </a:prstGeom>
        </p:spPr>
      </p:pic>
      <p:sp>
        <p:nvSpPr>
          <p:cNvPr id="13" name="Picture Placeholder 5"/>
          <p:cNvSpPr txBox="1">
            <a:spLocks/>
          </p:cNvSpPr>
          <p:nvPr userDrawn="1"/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1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03020" y="2108518"/>
            <a:ext cx="6537960" cy="2196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8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680" y="182880"/>
            <a:ext cx="729159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4595" y="160710"/>
            <a:ext cx="914059" cy="5022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5955" y="129540"/>
            <a:ext cx="715645" cy="7467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025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6158" y="114300"/>
            <a:ext cx="688782" cy="6172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238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03020" y="2108518"/>
            <a:ext cx="6537960" cy="2196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7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37360" y="331787"/>
            <a:ext cx="6903719" cy="11312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36725" y="1668462"/>
            <a:ext cx="6904038" cy="4640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0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74203" y="331787"/>
            <a:ext cx="4106862" cy="11312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26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863" y="147270"/>
            <a:ext cx="634502" cy="683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5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2939" y="95925"/>
            <a:ext cx="768405" cy="708529"/>
          </a:xfrm>
          <a:prstGeom prst="rect">
            <a:avLst/>
          </a:prstGeom>
        </p:spPr>
      </p:pic>
      <p:sp>
        <p:nvSpPr>
          <p:cNvPr id="13" name="Picture Placeholder 5"/>
          <p:cNvSpPr txBox="1">
            <a:spLocks/>
          </p:cNvSpPr>
          <p:nvPr userDrawn="1"/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7680" y="182880"/>
            <a:ext cx="729159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0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4595" y="160710"/>
            <a:ext cx="914059" cy="5022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477000" cy="10141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idx="1"/>
          </p:nvPr>
        </p:nvSpPr>
        <p:spPr>
          <a:xfrm>
            <a:off x="358140" y="1833245"/>
            <a:ext cx="41910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7740" y="1828800"/>
            <a:ext cx="4175625" cy="447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9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61" r:id="rId3"/>
    <p:sldLayoutId id="2147483680" r:id="rId4"/>
    <p:sldLayoutId id="2147483681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rgbClr val="905399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500" b="1" kern="1200" dirty="0" smtClean="0">
          <a:solidFill>
            <a:srgbClr val="905399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en-US" sz="2500" kern="1200" dirty="0" smtClean="0">
          <a:solidFill>
            <a:srgbClr val="9053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060" y="83820"/>
            <a:ext cx="1249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rgbClr val="905399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500" b="1" kern="1200" dirty="0" smtClean="0">
          <a:solidFill>
            <a:srgbClr val="905399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en-US" sz="2500" kern="1200" dirty="0" smtClean="0">
          <a:solidFill>
            <a:srgbClr val="9053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0" y="2167847"/>
            <a:ext cx="9144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sz="2800" b="1" dirty="0" smtClean="0">
                <a:solidFill>
                  <a:srgbClr val="905399"/>
                </a:solidFill>
                <a:latin typeface="Myriad Pro" panose="020B0503030403020204" pitchFamily="34" charset="0"/>
              </a:rPr>
              <a:t>Vaikų priežiūra- pokyčiams atspariausia </a:t>
            </a:r>
          </a:p>
          <a:p>
            <a:pPr algn="ctr"/>
            <a:r>
              <a:rPr lang="lt-LT" sz="2800" b="1" dirty="0" smtClean="0">
                <a:solidFill>
                  <a:srgbClr val="905399"/>
                </a:solidFill>
                <a:latin typeface="Myriad Pro" panose="020B0503030403020204" pitchFamily="34" charset="0"/>
              </a:rPr>
              <a:t>lyčių nelygybės sritis </a:t>
            </a:r>
            <a:r>
              <a:rPr lang="en-US" sz="2800" b="1" dirty="0" smtClean="0">
                <a:solidFill>
                  <a:srgbClr val="905399"/>
                </a:solidFill>
                <a:latin typeface="Myriad Pro" panose="020B0503030403020204" pitchFamily="34" charset="0"/>
              </a:rPr>
              <a:t> </a:t>
            </a:r>
            <a:endParaRPr lang="en-US" sz="2800" b="1" dirty="0">
              <a:solidFill>
                <a:srgbClr val="905399"/>
              </a:solidFill>
              <a:latin typeface="Myriad Pro" panose="020B0503030403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-218792" y="6112485"/>
            <a:ext cx="914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 smtClean="0">
                <a:solidFill>
                  <a:srgbClr val="905399"/>
                </a:solidFill>
              </a:rPr>
              <a:t>LR Seimas,</a:t>
            </a:r>
            <a:r>
              <a:rPr lang="en-GB" b="1" dirty="0" smtClean="0">
                <a:solidFill>
                  <a:srgbClr val="905399"/>
                </a:solidFill>
              </a:rPr>
              <a:t> Vilnius</a:t>
            </a:r>
            <a:r>
              <a:rPr lang="lt-LT" b="1" dirty="0" smtClean="0">
                <a:solidFill>
                  <a:srgbClr val="905399"/>
                </a:solidFill>
              </a:rPr>
              <a:t>, rugsėjis 2018</a:t>
            </a:r>
            <a:r>
              <a:rPr lang="en-GB" b="1" dirty="0" smtClean="0">
                <a:solidFill>
                  <a:srgbClr val="905399"/>
                </a:solidFill>
              </a:rPr>
              <a:t> </a:t>
            </a:r>
            <a:endParaRPr lang="en-US" sz="2500" b="1" dirty="0">
              <a:solidFill>
                <a:srgbClr val="905399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8792" y="3953467"/>
            <a:ext cx="9144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sz="1600" b="1" dirty="0" smtClean="0">
                <a:solidFill>
                  <a:srgbClr val="905399"/>
                </a:solidFill>
                <a:latin typeface="Myriad Pro" panose="020B0503030403020204" pitchFamily="34" charset="0"/>
              </a:rPr>
              <a:t>Dr. Jolanta Reingardė </a:t>
            </a:r>
          </a:p>
          <a:p>
            <a:pPr algn="ctr"/>
            <a:r>
              <a:rPr lang="lt-LT" sz="1600" b="1" dirty="0" smtClean="0">
                <a:solidFill>
                  <a:srgbClr val="905399"/>
                </a:solidFill>
                <a:latin typeface="Myriad Pro" panose="020B0503030403020204" pitchFamily="34" charset="0"/>
              </a:rPr>
              <a:t>Europos lyčių lygybės institutas (EIGE)</a:t>
            </a:r>
            <a:endParaRPr lang="en-US" sz="1600" b="1" dirty="0">
              <a:solidFill>
                <a:srgbClr val="90539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592579" y="380310"/>
            <a:ext cx="7551421" cy="1014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rgbClr val="9053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600" dirty="0" smtClean="0">
                <a:solidFill>
                  <a:srgbClr val="7030A0"/>
                </a:solidFill>
                <a:latin typeface="Myriad Pro" pitchFamily="34" charset="0"/>
              </a:rPr>
              <a:t>Part-time employment due to caring (looking after children or incapacitated adults), 2017</a:t>
            </a:r>
            <a:r>
              <a:rPr lang="en-GB" sz="2400" dirty="0" smtClean="0">
                <a:solidFill>
                  <a:srgbClr val="7030A0"/>
                </a:solidFill>
                <a:latin typeface="Myriad Pro" pitchFamily="34" charset="0"/>
              </a:rPr>
              <a:t> </a:t>
            </a:r>
            <a:endParaRPr lang="en-GB" sz="2400" dirty="0">
              <a:solidFill>
                <a:srgbClr val="7030A0"/>
              </a:solidFill>
              <a:latin typeface="Myriad Pro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538558"/>
              </p:ext>
            </p:extLst>
          </p:nvPr>
        </p:nvGraphicFramePr>
        <p:xfrm>
          <a:off x="950118" y="1478756"/>
          <a:ext cx="7950814" cy="451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569" y="6425698"/>
            <a:ext cx="8081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Eurostat  </a:t>
            </a:r>
            <a:endParaRPr lang="en-US" sz="1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446836" y="380310"/>
            <a:ext cx="7592992" cy="1014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rgbClr val="9053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800" dirty="0" smtClean="0">
                <a:solidFill>
                  <a:srgbClr val="7030A0"/>
                </a:solidFill>
                <a:latin typeface="Myriad Pro" pitchFamily="34" charset="0"/>
              </a:rPr>
              <a:t>Inactivity due </a:t>
            </a:r>
            <a:r>
              <a:rPr lang="en-GB" sz="2800" dirty="0">
                <a:solidFill>
                  <a:srgbClr val="7030A0"/>
                </a:solidFill>
                <a:latin typeface="Myriad Pro" pitchFamily="34" charset="0"/>
              </a:rPr>
              <a:t>to caring </a:t>
            </a:r>
            <a:r>
              <a:rPr lang="en-GB" sz="2800" dirty="0" smtClean="0">
                <a:solidFill>
                  <a:srgbClr val="7030A0"/>
                </a:solidFill>
                <a:latin typeface="Myriad Pro" pitchFamily="34" charset="0"/>
              </a:rPr>
              <a:t>(</a:t>
            </a:r>
            <a:r>
              <a:rPr lang="en-GB" sz="2800" dirty="0">
                <a:solidFill>
                  <a:srgbClr val="7030A0"/>
                </a:solidFill>
                <a:latin typeface="Myriad Pro" pitchFamily="34" charset="0"/>
              </a:rPr>
              <a:t>looking after children or incapacitated adults</a:t>
            </a:r>
            <a:r>
              <a:rPr lang="en-GB" sz="2800" dirty="0" smtClean="0">
                <a:solidFill>
                  <a:srgbClr val="7030A0"/>
                </a:solidFill>
                <a:latin typeface="Myriad Pro" pitchFamily="34" charset="0"/>
              </a:rPr>
              <a:t>), 2017 </a:t>
            </a:r>
            <a:endParaRPr lang="en-GB" sz="2800" dirty="0">
              <a:solidFill>
                <a:srgbClr val="7030A0"/>
              </a:solidFill>
              <a:latin typeface="Myriad Pro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36139"/>
              </p:ext>
            </p:extLst>
          </p:nvPr>
        </p:nvGraphicFramePr>
        <p:xfrm>
          <a:off x="347241" y="1493134"/>
          <a:ext cx="8449518" cy="475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569" y="6425698"/>
            <a:ext cx="8081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Eurostat  </a:t>
            </a:r>
            <a:endParaRPr lang="en-US" sz="1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592579" y="380310"/>
            <a:ext cx="6898277" cy="1014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rgbClr val="9053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600" dirty="0" smtClean="0">
                <a:solidFill>
                  <a:srgbClr val="7030A0"/>
                </a:solidFill>
                <a:latin typeface="Myriad Pro" pitchFamily="34" charset="0"/>
              </a:rPr>
              <a:t>More equal distribution of caring leading to higher fertility rates: rapid progress scenario</a:t>
            </a:r>
            <a:endParaRPr lang="en-GB" sz="2600" dirty="0">
              <a:solidFill>
                <a:srgbClr val="7030A0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545"/>
            <a:ext cx="897255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569" y="6425698"/>
            <a:ext cx="8081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EIGE (2017) Economic benefits of gender equality in the </a:t>
            </a:r>
            <a:r>
              <a:rPr lang="en-GB" sz="1000" smtClean="0"/>
              <a:t>European Union, </a:t>
            </a:r>
            <a:r>
              <a:rPr lang="en-GB" sz="1000" dirty="0" smtClean="0"/>
              <a:t>EIGE  </a:t>
            </a:r>
            <a:endParaRPr lang="en-US" sz="1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/>
          <p:cNvSpPr>
            <a:spLocks noGrp="1"/>
          </p:cNvSpPr>
          <p:nvPr>
            <p:ph type="title"/>
          </p:nvPr>
        </p:nvSpPr>
        <p:spPr>
          <a:xfrm>
            <a:off x="906821" y="444137"/>
            <a:ext cx="7330358" cy="5529943"/>
          </a:xfrm>
        </p:spPr>
        <p:txBody>
          <a:bodyPr/>
          <a:lstStyle/>
          <a:p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200" b="0" dirty="0" smtClean="0"/>
              <a:t>Explore the Gender </a:t>
            </a:r>
            <a:r>
              <a:rPr lang="en-GB" sz="3200" b="0" dirty="0"/>
              <a:t>Equality Index</a:t>
            </a:r>
            <a:r>
              <a:rPr lang="en-GB" sz="3200" b="0" dirty="0" smtClean="0"/>
              <a:t>:</a:t>
            </a:r>
            <a:br>
              <a:rPr lang="en-GB" sz="3200" b="0" dirty="0" smtClean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 smtClean="0">
                <a:solidFill>
                  <a:schemeClr val="bg2"/>
                </a:solidFill>
              </a:rPr>
              <a:t>http</a:t>
            </a:r>
            <a:r>
              <a:rPr lang="en-GB" sz="2400" b="0" dirty="0">
                <a:solidFill>
                  <a:schemeClr val="bg2"/>
                </a:solidFill>
              </a:rPr>
              <a:t>://</a:t>
            </a:r>
            <a:r>
              <a:rPr lang="en-GB" sz="2400" b="0" dirty="0" smtClean="0">
                <a:solidFill>
                  <a:schemeClr val="bg2"/>
                </a:solidFill>
              </a:rPr>
              <a:t>eige.europa.eu/gender-statistics/gender-equality-index</a:t>
            </a:r>
            <a:br>
              <a:rPr lang="en-GB" sz="2400" b="0" dirty="0" smtClean="0">
                <a:solidFill>
                  <a:schemeClr val="bg2"/>
                </a:solidFill>
              </a:rPr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315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257094"/>
          <a:ext cx="9144000" cy="553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room for improvement"/>
          <p:cNvSpPr/>
          <p:nvPr/>
        </p:nvSpPr>
        <p:spPr bwMode="auto">
          <a:xfrm rot="-480000">
            <a:off x="984560" y="1905062"/>
            <a:ext cx="5699336" cy="5847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ot="0"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noFill/>
                <a:effectLst>
                  <a:reflection blurRad="12700" stA="0" endPos="29000" dist="1000" dir="5400000" sy="-100000" algn="bl" rotWithShape="0"/>
                </a:effectLst>
                <a:latin typeface="Myriad Pro" pitchFamily="34" charset="0"/>
              </a:rPr>
              <a:t>Room for improvement 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noFill/>
              <a:effectLst>
                <a:reflection blurRad="12700" stA="0" endPos="29000" dist="1000" dir="5400000" sy="-100000" algn="bl" rotWithShape="0"/>
              </a:effectLst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9" name="Text Placeholder title"/>
          <p:cNvSpPr>
            <a:spLocks noGrp="1"/>
          </p:cNvSpPr>
          <p:nvPr>
            <p:ph type="body" sz="quarter" idx="10"/>
          </p:nvPr>
        </p:nvSpPr>
        <p:spPr>
          <a:xfrm>
            <a:off x="1979346" y="331787"/>
            <a:ext cx="6437459" cy="1131253"/>
          </a:xfrm>
        </p:spPr>
        <p:txBody>
          <a:bodyPr/>
          <a:lstStyle/>
          <a:p>
            <a:r>
              <a:rPr lang="lt-LT" dirty="0" smtClean="0"/>
              <a:t>EU Gender Equality Index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87824" y="3043266"/>
            <a:ext cx="628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56.8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title"/>
          <p:cNvSpPr>
            <a:spLocks noGrp="1"/>
          </p:cNvSpPr>
          <p:nvPr>
            <p:ph type="body" sz="quarter" idx="10"/>
          </p:nvPr>
        </p:nvSpPr>
        <p:spPr>
          <a:xfrm>
            <a:off x="1970468" y="273241"/>
            <a:ext cx="6437459" cy="1131253"/>
          </a:xfrm>
        </p:spPr>
        <p:txBody>
          <a:bodyPr/>
          <a:lstStyle/>
          <a:p>
            <a:r>
              <a:rPr lang="lt-LT" sz="2800" dirty="0" smtClean="0"/>
              <a:t>EU Gender Equality Index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15" y="838868"/>
            <a:ext cx="7346317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Domain of time</a:t>
            </a:r>
            <a:r>
              <a:rPr lang="lt-LT" sz="3000" dirty="0" smtClean="0"/>
              <a:t> (EU level)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20" y="1394460"/>
            <a:ext cx="7938373" cy="4474356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71800" y="5702794"/>
            <a:ext cx="5568189" cy="600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Increase in scores from 2005 to 2015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  Decrease in scores from 2005 to 2015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78322" y="5793024"/>
            <a:ext cx="0" cy="108140"/>
          </a:xfrm>
          <a:prstGeom prst="straightConnector1">
            <a:avLst/>
          </a:prstGeom>
          <a:noFill/>
          <a:ln w="15875" cap="flat" cmpd="sng" algn="ctr">
            <a:solidFill>
              <a:srgbClr val="00B050"/>
            </a:solidFill>
            <a:prstDash val="solid"/>
            <a:miter lim="800000"/>
            <a:headEnd w="med" len="sm"/>
            <a:tailEnd type="triangle" w="med" len="sm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>
            <a:off x="2771800" y="6031773"/>
            <a:ext cx="7731" cy="10813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miter lim="800000"/>
            <a:headEnd w="med" len="sm"/>
            <a:tailEnd type="triangle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397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Scores of the domain of time</a:t>
            </a:r>
            <a:endParaRPr lang="en-GB" sz="3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5422" y="1362891"/>
          <a:ext cx="9144000" cy="539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93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2580" y="380310"/>
            <a:ext cx="6723836" cy="1014150"/>
          </a:xfrm>
        </p:spPr>
        <p:txBody>
          <a:bodyPr/>
          <a:lstStyle/>
          <a:p>
            <a:r>
              <a:rPr lang="lt-LT" sz="2800" dirty="0" smtClean="0">
                <a:solidFill>
                  <a:srgbClr val="E88D6C"/>
                </a:solidFill>
              </a:rPr>
              <a:t>People engaged in caring and housework every day for at least 1 hour or more  </a:t>
            </a:r>
            <a:endParaRPr lang="en-GB" sz="3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837868"/>
              </p:ext>
            </p:extLst>
          </p:nvPr>
        </p:nvGraphicFramePr>
        <p:xfrm>
          <a:off x="971600" y="1589087"/>
          <a:ext cx="3057805" cy="38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40798"/>
              </p:ext>
            </p:extLst>
          </p:nvPr>
        </p:nvGraphicFramePr>
        <p:xfrm>
          <a:off x="4681375" y="1701616"/>
          <a:ext cx="3092823" cy="366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81" y="5873325"/>
            <a:ext cx="3455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 rot="10800000" flipV="1">
            <a:off x="1265584" y="4695934"/>
            <a:ext cx="2763820" cy="7492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000" dirty="0">
                <a:solidFill>
                  <a:srgbClr val="EC8D6D"/>
                </a:solidFill>
                <a:latin typeface="Myriad Pro" pitchFamily="34" charset="0"/>
              </a:rPr>
              <a:t>Care for </a:t>
            </a:r>
            <a:r>
              <a:rPr lang="lt-LT" sz="2000" dirty="0" smtClean="0">
                <a:solidFill>
                  <a:srgbClr val="EC8D6D"/>
                </a:solidFill>
                <a:latin typeface="Myriad Pro" pitchFamily="34" charset="0"/>
              </a:rPr>
              <a:t>children, </a:t>
            </a:r>
            <a:r>
              <a:rPr lang="lt-LT" sz="2000" dirty="0">
                <a:solidFill>
                  <a:srgbClr val="EC8D6D"/>
                </a:solidFill>
                <a:latin typeface="Myriad Pro" pitchFamily="34" charset="0"/>
              </a:rPr>
              <a:t>elderly and people with disabilities</a:t>
            </a:r>
            <a:endParaRPr lang="en-US" sz="2000" dirty="0">
              <a:solidFill>
                <a:srgbClr val="EC8D6D"/>
              </a:solidFill>
              <a:latin typeface="Myriad Pro" pitchFamily="34" charset="0"/>
            </a:endParaRP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4394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F01B59C-B2E6-4D98-80DC-C13FDC2F5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900" y="490583"/>
            <a:ext cx="6419173" cy="113125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lt-LT" sz="2800" dirty="0" smtClean="0">
                <a:solidFill>
                  <a:srgbClr val="EC8D6D"/>
                </a:solidFill>
              </a:rPr>
              <a:t>People doing cooking and housework at least 1h/day by family type (LT)</a:t>
            </a:r>
            <a:endParaRPr lang="en-GB" sz="2800" dirty="0">
              <a:solidFill>
                <a:srgbClr val="E88D6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8C29AC-9BE0-4A30-8A04-9E141410F2A6}"/>
              </a:ext>
            </a:extLst>
          </p:cNvPr>
          <p:cNvSpPr txBox="1"/>
          <p:nvPr/>
        </p:nvSpPr>
        <p:spPr>
          <a:xfrm>
            <a:off x="4623527" y="4884378"/>
            <a:ext cx="623824" cy="332311"/>
          </a:xfrm>
          <a:prstGeom prst="rect">
            <a:avLst/>
          </a:prstGeom>
          <a:solidFill>
            <a:srgbClr val="F1A98F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23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t-E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%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Rounded Rectangle 30">
            <a:extLst>
              <a:ext uri="{FF2B5EF4-FFF2-40B4-BE49-F238E27FC236}">
                <a16:creationId xmlns:a16="http://schemas.microsoft.com/office/drawing/2014/main" xmlns="" id="{BF7CEE26-EFCD-4362-B71D-6622357F33F8}"/>
              </a:ext>
            </a:extLst>
          </p:cNvPr>
          <p:cNvSpPr/>
          <p:nvPr/>
        </p:nvSpPr>
        <p:spPr>
          <a:xfrm flipV="1">
            <a:off x="3891395" y="4683639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xmlns="" id="{A3FFC9A9-7918-4D02-BB72-2B199356CF99}"/>
              </a:ext>
            </a:extLst>
          </p:cNvPr>
          <p:cNvSpPr/>
          <p:nvPr/>
        </p:nvSpPr>
        <p:spPr>
          <a:xfrm flipV="1">
            <a:off x="3891395" y="4328749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xmlns="" id="{8D49B5C3-C2D3-4C7A-AADF-BD8D3A2E5E0B}"/>
              </a:ext>
            </a:extLst>
          </p:cNvPr>
          <p:cNvSpPr/>
          <p:nvPr/>
        </p:nvSpPr>
        <p:spPr>
          <a:xfrm flipV="1">
            <a:off x="3891395" y="4151305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xmlns="" id="{7C5CB847-2394-4211-83BF-17230EF35A7F}"/>
              </a:ext>
            </a:extLst>
          </p:cNvPr>
          <p:cNvSpPr/>
          <p:nvPr/>
        </p:nvSpPr>
        <p:spPr>
          <a:xfrm flipV="1">
            <a:off x="3891395" y="3796417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xmlns="" id="{41083497-A320-4B21-A557-A99F10C00E77}"/>
              </a:ext>
            </a:extLst>
          </p:cNvPr>
          <p:cNvSpPr/>
          <p:nvPr/>
        </p:nvSpPr>
        <p:spPr>
          <a:xfrm flipV="1">
            <a:off x="3891395" y="3618973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3" name="Rounded Rectangle 46">
            <a:extLst>
              <a:ext uri="{FF2B5EF4-FFF2-40B4-BE49-F238E27FC236}">
                <a16:creationId xmlns:a16="http://schemas.microsoft.com/office/drawing/2014/main" xmlns="" id="{45F15019-BCB2-455C-9156-7726E5F32DFA}"/>
              </a:ext>
            </a:extLst>
          </p:cNvPr>
          <p:cNvSpPr/>
          <p:nvPr/>
        </p:nvSpPr>
        <p:spPr>
          <a:xfrm flipV="1">
            <a:off x="3891395" y="4506193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xmlns="" id="{638F4017-805D-4E61-9514-82D4A5F15E9C}"/>
              </a:ext>
            </a:extLst>
          </p:cNvPr>
          <p:cNvSpPr/>
          <p:nvPr/>
        </p:nvSpPr>
        <p:spPr>
          <a:xfrm flipV="1">
            <a:off x="3891395" y="3973861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5" name="Rounded Rectangle 48">
            <a:extLst>
              <a:ext uri="{FF2B5EF4-FFF2-40B4-BE49-F238E27FC236}">
                <a16:creationId xmlns:a16="http://schemas.microsoft.com/office/drawing/2014/main" xmlns="" id="{D619B793-8111-4315-9A90-75EE55DF9604}"/>
              </a:ext>
            </a:extLst>
          </p:cNvPr>
          <p:cNvSpPr/>
          <p:nvPr/>
        </p:nvSpPr>
        <p:spPr>
          <a:xfrm flipV="1">
            <a:off x="3891395" y="3441529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9D894CA-9C5F-4A6B-BAD6-367D9D366832}"/>
              </a:ext>
            </a:extLst>
          </p:cNvPr>
          <p:cNvSpPr txBox="1"/>
          <p:nvPr/>
        </p:nvSpPr>
        <p:spPr>
          <a:xfrm>
            <a:off x="3888901" y="4887059"/>
            <a:ext cx="623824" cy="332311"/>
          </a:xfrm>
          <a:prstGeom prst="rect">
            <a:avLst/>
          </a:prstGeom>
          <a:solidFill>
            <a:srgbClr val="E76F45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9</a:t>
            </a:r>
            <a:r>
              <a:rPr kumimoji="0" lang="lt-L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7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t-E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%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2" name="Rounded Rectangle 125">
            <a:extLst>
              <a:ext uri="{FF2B5EF4-FFF2-40B4-BE49-F238E27FC236}">
                <a16:creationId xmlns:a16="http://schemas.microsoft.com/office/drawing/2014/main" xmlns="" id="{363F93F4-340A-4A56-89BA-E06D17ABB4F9}"/>
              </a:ext>
            </a:extLst>
          </p:cNvPr>
          <p:cNvSpPr/>
          <p:nvPr/>
        </p:nvSpPr>
        <p:spPr>
          <a:xfrm flipV="1">
            <a:off x="4636877" y="4701178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37" name="Rounded Rectangle 131">
            <a:extLst>
              <a:ext uri="{FF2B5EF4-FFF2-40B4-BE49-F238E27FC236}">
                <a16:creationId xmlns:a16="http://schemas.microsoft.com/office/drawing/2014/main" xmlns="" id="{D28D73E0-8755-43BF-A2A6-D7906840EF8F}"/>
              </a:ext>
            </a:extLst>
          </p:cNvPr>
          <p:cNvSpPr/>
          <p:nvPr/>
        </p:nvSpPr>
        <p:spPr>
          <a:xfrm flipV="1">
            <a:off x="4636877" y="4523732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C49815A-49B0-43C4-857C-634052367C72}"/>
              </a:ext>
            </a:extLst>
          </p:cNvPr>
          <p:cNvGrpSpPr>
            <a:grpSpLocks noChangeAspect="1"/>
          </p:cNvGrpSpPr>
          <p:nvPr/>
        </p:nvGrpSpPr>
        <p:grpSpPr>
          <a:xfrm>
            <a:off x="3847775" y="1675583"/>
            <a:ext cx="650684" cy="1184671"/>
            <a:chOff x="4457700" y="563563"/>
            <a:chExt cx="1460500" cy="2659062"/>
          </a:xfrm>
          <a:solidFill>
            <a:srgbClr val="E76F45"/>
          </a:solidFill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27CE8D65-DF1F-4C98-AC73-406DB0C06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563563"/>
              <a:ext cx="527050" cy="531812"/>
            </a:xfrm>
            <a:custGeom>
              <a:avLst/>
              <a:gdLst>
                <a:gd name="T0" fmla="*/ 140 w 140"/>
                <a:gd name="T1" fmla="*/ 70 h 141"/>
                <a:gd name="T2" fmla="*/ 70 w 140"/>
                <a:gd name="T3" fmla="*/ 141 h 141"/>
                <a:gd name="T4" fmla="*/ 0 w 140"/>
                <a:gd name="T5" fmla="*/ 71 h 141"/>
                <a:gd name="T6" fmla="*/ 70 w 140"/>
                <a:gd name="T7" fmla="*/ 0 h 141"/>
                <a:gd name="T8" fmla="*/ 140 w 140"/>
                <a:gd name="T9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40" y="70"/>
                  </a:moveTo>
                  <a:cubicBezTo>
                    <a:pt x="140" y="109"/>
                    <a:pt x="109" y="141"/>
                    <a:pt x="70" y="141"/>
                  </a:cubicBezTo>
                  <a:cubicBezTo>
                    <a:pt x="31" y="141"/>
                    <a:pt x="0" y="109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0" y="31"/>
                    <a:pt x="140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99BFB95A-8A47-4EE9-B22F-8F95F053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1128713"/>
              <a:ext cx="1460500" cy="2093912"/>
            </a:xfrm>
            <a:custGeom>
              <a:avLst/>
              <a:gdLst>
                <a:gd name="T0" fmla="*/ 8 w 388"/>
                <a:gd name="T1" fmla="*/ 200 h 556"/>
                <a:gd name="T2" fmla="*/ 120 w 388"/>
                <a:gd name="T3" fmla="*/ 10 h 556"/>
                <a:gd name="T4" fmla="*/ 136 w 388"/>
                <a:gd name="T5" fmla="*/ 0 h 556"/>
                <a:gd name="T6" fmla="*/ 251 w 388"/>
                <a:gd name="T7" fmla="*/ 0 h 556"/>
                <a:gd name="T8" fmla="*/ 267 w 388"/>
                <a:gd name="T9" fmla="*/ 10 h 556"/>
                <a:gd name="T10" fmla="*/ 380 w 388"/>
                <a:gd name="T11" fmla="*/ 198 h 556"/>
                <a:gd name="T12" fmla="*/ 376 w 388"/>
                <a:gd name="T13" fmla="*/ 242 h 556"/>
                <a:gd name="T14" fmla="*/ 345 w 388"/>
                <a:gd name="T15" fmla="*/ 240 h 556"/>
                <a:gd name="T16" fmla="*/ 265 w 388"/>
                <a:gd name="T17" fmla="*/ 121 h 556"/>
                <a:gd name="T18" fmla="*/ 340 w 388"/>
                <a:gd name="T19" fmla="*/ 322 h 556"/>
                <a:gd name="T20" fmla="*/ 250 w 388"/>
                <a:gd name="T21" fmla="*/ 322 h 556"/>
                <a:gd name="T22" fmla="*/ 255 w 388"/>
                <a:gd name="T23" fmla="*/ 524 h 556"/>
                <a:gd name="T24" fmla="*/ 232 w 388"/>
                <a:gd name="T25" fmla="*/ 555 h 556"/>
                <a:gd name="T26" fmla="*/ 232 w 388"/>
                <a:gd name="T27" fmla="*/ 555 h 556"/>
                <a:gd name="T28" fmla="*/ 208 w 388"/>
                <a:gd name="T29" fmla="*/ 528 h 556"/>
                <a:gd name="T30" fmla="*/ 194 w 388"/>
                <a:gd name="T31" fmla="*/ 342 h 556"/>
                <a:gd name="T32" fmla="*/ 181 w 388"/>
                <a:gd name="T33" fmla="*/ 528 h 556"/>
                <a:gd name="T34" fmla="*/ 158 w 388"/>
                <a:gd name="T35" fmla="*/ 556 h 556"/>
                <a:gd name="T36" fmla="*/ 134 w 388"/>
                <a:gd name="T37" fmla="*/ 524 h 556"/>
                <a:gd name="T38" fmla="*/ 138 w 388"/>
                <a:gd name="T39" fmla="*/ 322 h 556"/>
                <a:gd name="T40" fmla="*/ 49 w 388"/>
                <a:gd name="T41" fmla="*/ 322 h 556"/>
                <a:gd name="T42" fmla="*/ 123 w 388"/>
                <a:gd name="T43" fmla="*/ 121 h 556"/>
                <a:gd name="T44" fmla="*/ 44 w 388"/>
                <a:gd name="T45" fmla="*/ 241 h 556"/>
                <a:gd name="T46" fmla="*/ 12 w 388"/>
                <a:gd name="T47" fmla="*/ 243 h 556"/>
                <a:gd name="T48" fmla="*/ 12 w 388"/>
                <a:gd name="T49" fmla="*/ 243 h 556"/>
                <a:gd name="T50" fmla="*/ 8 w 388"/>
                <a:gd name="T51" fmla="*/ 20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556">
                  <a:moveTo>
                    <a:pt x="8" y="200"/>
                  </a:moveTo>
                  <a:cubicBezTo>
                    <a:pt x="120" y="10"/>
                    <a:pt x="120" y="10"/>
                    <a:pt x="120" y="10"/>
                  </a:cubicBezTo>
                  <a:cubicBezTo>
                    <a:pt x="124" y="3"/>
                    <a:pt x="130" y="0"/>
                    <a:pt x="136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7" y="0"/>
                    <a:pt x="263" y="3"/>
                    <a:pt x="267" y="10"/>
                  </a:cubicBezTo>
                  <a:cubicBezTo>
                    <a:pt x="380" y="198"/>
                    <a:pt x="380" y="198"/>
                    <a:pt x="380" y="198"/>
                  </a:cubicBezTo>
                  <a:cubicBezTo>
                    <a:pt x="388" y="212"/>
                    <a:pt x="386" y="231"/>
                    <a:pt x="376" y="242"/>
                  </a:cubicBezTo>
                  <a:cubicBezTo>
                    <a:pt x="366" y="251"/>
                    <a:pt x="353" y="250"/>
                    <a:pt x="345" y="240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340" y="322"/>
                    <a:pt x="340" y="322"/>
                    <a:pt x="340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55" y="524"/>
                    <a:pt x="255" y="524"/>
                    <a:pt x="255" y="524"/>
                  </a:cubicBezTo>
                  <a:cubicBezTo>
                    <a:pt x="256" y="541"/>
                    <a:pt x="245" y="555"/>
                    <a:pt x="232" y="555"/>
                  </a:cubicBezTo>
                  <a:cubicBezTo>
                    <a:pt x="232" y="555"/>
                    <a:pt x="232" y="555"/>
                    <a:pt x="232" y="555"/>
                  </a:cubicBezTo>
                  <a:cubicBezTo>
                    <a:pt x="219" y="555"/>
                    <a:pt x="209" y="543"/>
                    <a:pt x="208" y="528"/>
                  </a:cubicBezTo>
                  <a:cubicBezTo>
                    <a:pt x="194" y="342"/>
                    <a:pt x="194" y="342"/>
                    <a:pt x="194" y="342"/>
                  </a:cubicBezTo>
                  <a:cubicBezTo>
                    <a:pt x="181" y="528"/>
                    <a:pt x="181" y="528"/>
                    <a:pt x="181" y="528"/>
                  </a:cubicBezTo>
                  <a:cubicBezTo>
                    <a:pt x="180" y="544"/>
                    <a:pt x="170" y="556"/>
                    <a:pt x="158" y="556"/>
                  </a:cubicBezTo>
                  <a:cubicBezTo>
                    <a:pt x="144" y="556"/>
                    <a:pt x="134" y="542"/>
                    <a:pt x="134" y="524"/>
                  </a:cubicBezTo>
                  <a:cubicBezTo>
                    <a:pt x="138" y="322"/>
                    <a:pt x="138" y="322"/>
                    <a:pt x="138" y="322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35" y="252"/>
                    <a:pt x="22" y="253"/>
                    <a:pt x="12" y="243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2" y="233"/>
                    <a:pt x="0" y="213"/>
                    <a:pt x="8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4994BED2-4EC8-4E11-806A-A2E74408304B}"/>
              </a:ext>
            </a:extLst>
          </p:cNvPr>
          <p:cNvGrpSpPr>
            <a:grpSpLocks noChangeAspect="1"/>
          </p:cNvGrpSpPr>
          <p:nvPr/>
        </p:nvGrpSpPr>
        <p:grpSpPr>
          <a:xfrm>
            <a:off x="4641119" y="3037063"/>
            <a:ext cx="617440" cy="1228014"/>
            <a:chOff x="3000375" y="563563"/>
            <a:chExt cx="1347788" cy="2662237"/>
          </a:xfrm>
          <a:solidFill>
            <a:srgbClr val="F1A98F"/>
          </a:solidFill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xmlns="" id="{E88A8365-4799-46B2-AF38-FAB4497C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375" y="1128713"/>
              <a:ext cx="1347788" cy="2097087"/>
            </a:xfrm>
            <a:custGeom>
              <a:avLst/>
              <a:gdLst>
                <a:gd name="T0" fmla="*/ 7 w 358"/>
                <a:gd name="T1" fmla="*/ 212 h 557"/>
                <a:gd name="T2" fmla="*/ 82 w 358"/>
                <a:gd name="T3" fmla="*/ 13 h 557"/>
                <a:gd name="T4" fmla="*/ 100 w 358"/>
                <a:gd name="T5" fmla="*/ 0 h 557"/>
                <a:gd name="T6" fmla="*/ 260 w 358"/>
                <a:gd name="T7" fmla="*/ 0 h 557"/>
                <a:gd name="T8" fmla="*/ 277 w 358"/>
                <a:gd name="T9" fmla="*/ 13 h 557"/>
                <a:gd name="T10" fmla="*/ 352 w 358"/>
                <a:gd name="T11" fmla="*/ 204 h 557"/>
                <a:gd name="T12" fmla="*/ 343 w 358"/>
                <a:gd name="T13" fmla="*/ 247 h 557"/>
                <a:gd name="T14" fmla="*/ 305 w 358"/>
                <a:gd name="T15" fmla="*/ 235 h 557"/>
                <a:gd name="T16" fmla="*/ 254 w 358"/>
                <a:gd name="T17" fmla="*/ 108 h 557"/>
                <a:gd name="T18" fmla="*/ 244 w 358"/>
                <a:gd name="T19" fmla="*/ 237 h 557"/>
                <a:gd name="T20" fmla="*/ 268 w 358"/>
                <a:gd name="T21" fmla="*/ 508 h 557"/>
                <a:gd name="T22" fmla="*/ 235 w 358"/>
                <a:gd name="T23" fmla="*/ 557 h 557"/>
                <a:gd name="T24" fmla="*/ 235 w 358"/>
                <a:gd name="T25" fmla="*/ 557 h 557"/>
                <a:gd name="T26" fmla="*/ 201 w 358"/>
                <a:gd name="T27" fmla="*/ 518 h 557"/>
                <a:gd name="T28" fmla="*/ 181 w 358"/>
                <a:gd name="T29" fmla="*/ 302 h 557"/>
                <a:gd name="T30" fmla="*/ 161 w 358"/>
                <a:gd name="T31" fmla="*/ 518 h 557"/>
                <a:gd name="T32" fmla="*/ 127 w 358"/>
                <a:gd name="T33" fmla="*/ 557 h 557"/>
                <a:gd name="T34" fmla="*/ 93 w 358"/>
                <a:gd name="T35" fmla="*/ 508 h 557"/>
                <a:gd name="T36" fmla="*/ 117 w 358"/>
                <a:gd name="T37" fmla="*/ 238 h 557"/>
                <a:gd name="T38" fmla="*/ 106 w 358"/>
                <a:gd name="T39" fmla="*/ 109 h 557"/>
                <a:gd name="T40" fmla="*/ 54 w 358"/>
                <a:gd name="T41" fmla="*/ 242 h 557"/>
                <a:gd name="T42" fmla="*/ 19 w 358"/>
                <a:gd name="T43" fmla="*/ 258 h 557"/>
                <a:gd name="T44" fmla="*/ 7 w 358"/>
                <a:gd name="T45" fmla="*/ 2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8" h="557">
                  <a:moveTo>
                    <a:pt x="7" y="212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6" y="5"/>
                    <a:pt x="92" y="0"/>
                    <a:pt x="10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7" y="0"/>
                    <a:pt x="273" y="5"/>
                    <a:pt x="277" y="13"/>
                  </a:cubicBezTo>
                  <a:cubicBezTo>
                    <a:pt x="352" y="204"/>
                    <a:pt x="352" y="204"/>
                    <a:pt x="352" y="204"/>
                  </a:cubicBezTo>
                  <a:cubicBezTo>
                    <a:pt x="358" y="219"/>
                    <a:pt x="354" y="237"/>
                    <a:pt x="343" y="247"/>
                  </a:cubicBezTo>
                  <a:cubicBezTo>
                    <a:pt x="330" y="259"/>
                    <a:pt x="312" y="253"/>
                    <a:pt x="305" y="235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68" y="508"/>
                    <a:pt x="268" y="508"/>
                    <a:pt x="268" y="508"/>
                  </a:cubicBezTo>
                  <a:cubicBezTo>
                    <a:pt x="271" y="534"/>
                    <a:pt x="255" y="557"/>
                    <a:pt x="235" y="557"/>
                  </a:cubicBezTo>
                  <a:cubicBezTo>
                    <a:pt x="235" y="557"/>
                    <a:pt x="235" y="557"/>
                    <a:pt x="235" y="557"/>
                  </a:cubicBezTo>
                  <a:cubicBezTo>
                    <a:pt x="218" y="557"/>
                    <a:pt x="203" y="540"/>
                    <a:pt x="201" y="518"/>
                  </a:cubicBezTo>
                  <a:cubicBezTo>
                    <a:pt x="181" y="302"/>
                    <a:pt x="181" y="302"/>
                    <a:pt x="181" y="302"/>
                  </a:cubicBezTo>
                  <a:cubicBezTo>
                    <a:pt x="161" y="518"/>
                    <a:pt x="161" y="518"/>
                    <a:pt x="161" y="518"/>
                  </a:cubicBezTo>
                  <a:cubicBezTo>
                    <a:pt x="159" y="540"/>
                    <a:pt x="144" y="557"/>
                    <a:pt x="127" y="557"/>
                  </a:cubicBezTo>
                  <a:cubicBezTo>
                    <a:pt x="107" y="557"/>
                    <a:pt x="91" y="534"/>
                    <a:pt x="93" y="50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54" y="242"/>
                    <a:pt x="54" y="242"/>
                    <a:pt x="54" y="242"/>
                  </a:cubicBezTo>
                  <a:cubicBezTo>
                    <a:pt x="47" y="258"/>
                    <a:pt x="32" y="265"/>
                    <a:pt x="19" y="258"/>
                  </a:cubicBezTo>
                  <a:cubicBezTo>
                    <a:pt x="6" y="250"/>
                    <a:pt x="0" y="229"/>
                    <a:pt x="7" y="2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xmlns="" id="{52C60D54-456F-4193-89D0-0B0702401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563563"/>
              <a:ext cx="530225" cy="531812"/>
            </a:xfrm>
            <a:custGeom>
              <a:avLst/>
              <a:gdLst>
                <a:gd name="T0" fmla="*/ 140 w 141"/>
                <a:gd name="T1" fmla="*/ 70 h 141"/>
                <a:gd name="T2" fmla="*/ 70 w 141"/>
                <a:gd name="T3" fmla="*/ 141 h 141"/>
                <a:gd name="T4" fmla="*/ 0 w 141"/>
                <a:gd name="T5" fmla="*/ 71 h 141"/>
                <a:gd name="T6" fmla="*/ 70 w 141"/>
                <a:gd name="T7" fmla="*/ 0 h 141"/>
                <a:gd name="T8" fmla="*/ 140 w 141"/>
                <a:gd name="T9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40" y="70"/>
                  </a:moveTo>
                  <a:cubicBezTo>
                    <a:pt x="141" y="109"/>
                    <a:pt x="109" y="141"/>
                    <a:pt x="70" y="141"/>
                  </a:cubicBezTo>
                  <a:cubicBezTo>
                    <a:pt x="32" y="141"/>
                    <a:pt x="0" y="109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0" y="31"/>
                    <a:pt x="140" y="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87D4E39-5489-46F0-87C9-07652560BA2F}"/>
              </a:ext>
            </a:extLst>
          </p:cNvPr>
          <p:cNvSpPr txBox="1"/>
          <p:nvPr/>
        </p:nvSpPr>
        <p:spPr>
          <a:xfrm>
            <a:off x="3759805" y="5444837"/>
            <a:ext cx="2275717" cy="4618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8D6D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Couple with children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C8D6D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BC5094D-2112-4A6D-A7D0-58DDB0FB7093}"/>
              </a:ext>
            </a:extLst>
          </p:cNvPr>
          <p:cNvSpPr txBox="1"/>
          <p:nvPr/>
        </p:nvSpPr>
        <p:spPr>
          <a:xfrm>
            <a:off x="6723821" y="4884378"/>
            <a:ext cx="623824" cy="332311"/>
          </a:xfrm>
          <a:prstGeom prst="rect">
            <a:avLst/>
          </a:prstGeom>
          <a:solidFill>
            <a:srgbClr val="E76F45">
              <a:alpha val="60000"/>
            </a:srgbClr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28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t-E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%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8" name="Rounded Rectangle 142">
            <a:extLst>
              <a:ext uri="{FF2B5EF4-FFF2-40B4-BE49-F238E27FC236}">
                <a16:creationId xmlns:a16="http://schemas.microsoft.com/office/drawing/2014/main" xmlns="" id="{2D1F53BF-8C7C-404B-AF61-52E7AD4EC50E}"/>
              </a:ext>
            </a:extLst>
          </p:cNvPr>
          <p:cNvSpPr/>
          <p:nvPr/>
        </p:nvSpPr>
        <p:spPr>
          <a:xfrm flipV="1">
            <a:off x="5993245" y="4741141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49" name="Rounded Rectangle 143">
            <a:extLst>
              <a:ext uri="{FF2B5EF4-FFF2-40B4-BE49-F238E27FC236}">
                <a16:creationId xmlns:a16="http://schemas.microsoft.com/office/drawing/2014/main" xmlns="" id="{154328F5-169D-4624-BDBB-7F28EACCEA4E}"/>
              </a:ext>
            </a:extLst>
          </p:cNvPr>
          <p:cNvSpPr/>
          <p:nvPr/>
        </p:nvSpPr>
        <p:spPr>
          <a:xfrm flipV="1">
            <a:off x="5993245" y="4386251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0" name="Rounded Rectangle 144">
            <a:extLst>
              <a:ext uri="{FF2B5EF4-FFF2-40B4-BE49-F238E27FC236}">
                <a16:creationId xmlns:a16="http://schemas.microsoft.com/office/drawing/2014/main" xmlns="" id="{CEB8A55F-4335-4D59-BAFB-6225F91F4094}"/>
              </a:ext>
            </a:extLst>
          </p:cNvPr>
          <p:cNvSpPr/>
          <p:nvPr/>
        </p:nvSpPr>
        <p:spPr>
          <a:xfrm flipV="1">
            <a:off x="5993245" y="4208807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1" name="Rounded Rectangle 145">
            <a:extLst>
              <a:ext uri="{FF2B5EF4-FFF2-40B4-BE49-F238E27FC236}">
                <a16:creationId xmlns:a16="http://schemas.microsoft.com/office/drawing/2014/main" xmlns="" id="{71FD1F4E-747A-4EEB-AFD2-0C42D7E83937}"/>
              </a:ext>
            </a:extLst>
          </p:cNvPr>
          <p:cNvSpPr/>
          <p:nvPr/>
        </p:nvSpPr>
        <p:spPr>
          <a:xfrm flipV="1">
            <a:off x="5993245" y="3853919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2" name="Rounded Rectangle 146">
            <a:extLst>
              <a:ext uri="{FF2B5EF4-FFF2-40B4-BE49-F238E27FC236}">
                <a16:creationId xmlns:a16="http://schemas.microsoft.com/office/drawing/2014/main" xmlns="" id="{4D82C4E6-A0F9-40D5-B37F-05188EF7C102}"/>
              </a:ext>
            </a:extLst>
          </p:cNvPr>
          <p:cNvSpPr/>
          <p:nvPr/>
        </p:nvSpPr>
        <p:spPr>
          <a:xfrm flipV="1">
            <a:off x="5993245" y="3676475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3" name="Rounded Rectangle 147">
            <a:extLst>
              <a:ext uri="{FF2B5EF4-FFF2-40B4-BE49-F238E27FC236}">
                <a16:creationId xmlns:a16="http://schemas.microsoft.com/office/drawing/2014/main" xmlns="" id="{EBDDA840-62ED-45EE-B3CA-0CE5624F2D42}"/>
              </a:ext>
            </a:extLst>
          </p:cNvPr>
          <p:cNvSpPr/>
          <p:nvPr/>
        </p:nvSpPr>
        <p:spPr>
          <a:xfrm flipV="1">
            <a:off x="5993245" y="3321587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6" name="Rounded Rectangle 150">
            <a:extLst>
              <a:ext uri="{FF2B5EF4-FFF2-40B4-BE49-F238E27FC236}">
                <a16:creationId xmlns:a16="http://schemas.microsoft.com/office/drawing/2014/main" xmlns="" id="{892240E4-2E88-4BC8-90E0-F42EC925F9EA}"/>
              </a:ext>
            </a:extLst>
          </p:cNvPr>
          <p:cNvSpPr/>
          <p:nvPr/>
        </p:nvSpPr>
        <p:spPr>
          <a:xfrm flipV="1">
            <a:off x="5993245" y="4563695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7" name="Rounded Rectangle 151">
            <a:extLst>
              <a:ext uri="{FF2B5EF4-FFF2-40B4-BE49-F238E27FC236}">
                <a16:creationId xmlns:a16="http://schemas.microsoft.com/office/drawing/2014/main" xmlns="" id="{1099EFCA-5541-4E8E-B5EF-BB2397AC2172}"/>
              </a:ext>
            </a:extLst>
          </p:cNvPr>
          <p:cNvSpPr/>
          <p:nvPr/>
        </p:nvSpPr>
        <p:spPr>
          <a:xfrm flipV="1">
            <a:off x="5993245" y="4031363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8" name="Rounded Rectangle 152">
            <a:extLst>
              <a:ext uri="{FF2B5EF4-FFF2-40B4-BE49-F238E27FC236}">
                <a16:creationId xmlns:a16="http://schemas.microsoft.com/office/drawing/2014/main" xmlns="" id="{55D12407-9934-4A89-9EDB-A42C5B236F2A}"/>
              </a:ext>
            </a:extLst>
          </p:cNvPr>
          <p:cNvSpPr/>
          <p:nvPr/>
        </p:nvSpPr>
        <p:spPr>
          <a:xfrm flipV="1">
            <a:off x="5993245" y="3499031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7EEA0FC-E13A-45C2-8C9C-C3F9B916083F}"/>
              </a:ext>
            </a:extLst>
          </p:cNvPr>
          <p:cNvSpPr txBox="1"/>
          <p:nvPr/>
        </p:nvSpPr>
        <p:spPr>
          <a:xfrm>
            <a:off x="5993245" y="4884378"/>
            <a:ext cx="623824" cy="332311"/>
          </a:xfrm>
          <a:prstGeom prst="rect">
            <a:avLst/>
          </a:prstGeom>
          <a:solidFill>
            <a:srgbClr val="E76F45"/>
          </a:solidFill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8</a:t>
            </a:r>
            <a:r>
              <a:rPr kumimoji="0" lang="lt-L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4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t-E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%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2" name="Rounded Rectangle 156">
            <a:extLst>
              <a:ext uri="{FF2B5EF4-FFF2-40B4-BE49-F238E27FC236}">
                <a16:creationId xmlns:a16="http://schemas.microsoft.com/office/drawing/2014/main" xmlns="" id="{C4D24D11-2AF0-4969-8E9E-C01130B2A052}"/>
              </a:ext>
            </a:extLst>
          </p:cNvPr>
          <p:cNvSpPr/>
          <p:nvPr/>
        </p:nvSpPr>
        <p:spPr>
          <a:xfrm flipV="1">
            <a:off x="6732521" y="4739386"/>
            <a:ext cx="606424" cy="98425"/>
          </a:xfrm>
          <a:prstGeom prst="roundRect">
            <a:avLst/>
          </a:prstGeom>
          <a:solidFill>
            <a:srgbClr val="E76F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3" name="Rounded Rectangle 157">
            <a:extLst>
              <a:ext uri="{FF2B5EF4-FFF2-40B4-BE49-F238E27FC236}">
                <a16:creationId xmlns:a16="http://schemas.microsoft.com/office/drawing/2014/main" xmlns="" id="{A5983456-A4F7-4FDB-9A04-613A3FDBD342}"/>
              </a:ext>
            </a:extLst>
          </p:cNvPr>
          <p:cNvSpPr/>
          <p:nvPr/>
        </p:nvSpPr>
        <p:spPr>
          <a:xfrm flipV="1">
            <a:off x="6732521" y="4384496"/>
            <a:ext cx="606424" cy="98425"/>
          </a:xfrm>
          <a:prstGeom prst="roundRect">
            <a:avLst/>
          </a:prstGeom>
          <a:solidFill>
            <a:srgbClr val="E76F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67" name="Rounded Rectangle 161">
            <a:extLst>
              <a:ext uri="{FF2B5EF4-FFF2-40B4-BE49-F238E27FC236}">
                <a16:creationId xmlns:a16="http://schemas.microsoft.com/office/drawing/2014/main" xmlns="" id="{22D4AA0A-D3AE-403F-8C10-5EF1F69B98D6}"/>
              </a:ext>
            </a:extLst>
          </p:cNvPr>
          <p:cNvSpPr/>
          <p:nvPr/>
        </p:nvSpPr>
        <p:spPr>
          <a:xfrm flipV="1">
            <a:off x="6732521" y="4561940"/>
            <a:ext cx="606424" cy="98425"/>
          </a:xfrm>
          <a:prstGeom prst="roundRect">
            <a:avLst/>
          </a:prstGeom>
          <a:solidFill>
            <a:srgbClr val="E76F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1925DFC1-2596-41A5-A0C8-80C8B66D960F}"/>
              </a:ext>
            </a:extLst>
          </p:cNvPr>
          <p:cNvGrpSpPr>
            <a:grpSpLocks noChangeAspect="1"/>
          </p:cNvGrpSpPr>
          <p:nvPr/>
        </p:nvGrpSpPr>
        <p:grpSpPr>
          <a:xfrm>
            <a:off x="6755537" y="2961493"/>
            <a:ext cx="617440" cy="1228014"/>
            <a:chOff x="3000375" y="563563"/>
            <a:chExt cx="1347788" cy="2662237"/>
          </a:xfrm>
          <a:solidFill>
            <a:srgbClr val="E76F45">
              <a:alpha val="60000"/>
            </a:srgbClr>
          </a:solidFill>
        </p:grpSpPr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xmlns="" id="{CD15C7C0-BEB3-4153-BC9F-00CD91C7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375" y="1128713"/>
              <a:ext cx="1347788" cy="2097087"/>
            </a:xfrm>
            <a:custGeom>
              <a:avLst/>
              <a:gdLst>
                <a:gd name="T0" fmla="*/ 7 w 358"/>
                <a:gd name="T1" fmla="*/ 212 h 557"/>
                <a:gd name="T2" fmla="*/ 82 w 358"/>
                <a:gd name="T3" fmla="*/ 13 h 557"/>
                <a:gd name="T4" fmla="*/ 100 w 358"/>
                <a:gd name="T5" fmla="*/ 0 h 557"/>
                <a:gd name="T6" fmla="*/ 260 w 358"/>
                <a:gd name="T7" fmla="*/ 0 h 557"/>
                <a:gd name="T8" fmla="*/ 277 w 358"/>
                <a:gd name="T9" fmla="*/ 13 h 557"/>
                <a:gd name="T10" fmla="*/ 352 w 358"/>
                <a:gd name="T11" fmla="*/ 204 h 557"/>
                <a:gd name="T12" fmla="*/ 343 w 358"/>
                <a:gd name="T13" fmla="*/ 247 h 557"/>
                <a:gd name="T14" fmla="*/ 305 w 358"/>
                <a:gd name="T15" fmla="*/ 235 h 557"/>
                <a:gd name="T16" fmla="*/ 254 w 358"/>
                <a:gd name="T17" fmla="*/ 108 h 557"/>
                <a:gd name="T18" fmla="*/ 244 w 358"/>
                <a:gd name="T19" fmla="*/ 237 h 557"/>
                <a:gd name="T20" fmla="*/ 268 w 358"/>
                <a:gd name="T21" fmla="*/ 508 h 557"/>
                <a:gd name="T22" fmla="*/ 235 w 358"/>
                <a:gd name="T23" fmla="*/ 557 h 557"/>
                <a:gd name="T24" fmla="*/ 235 w 358"/>
                <a:gd name="T25" fmla="*/ 557 h 557"/>
                <a:gd name="T26" fmla="*/ 201 w 358"/>
                <a:gd name="T27" fmla="*/ 518 h 557"/>
                <a:gd name="T28" fmla="*/ 181 w 358"/>
                <a:gd name="T29" fmla="*/ 302 h 557"/>
                <a:gd name="T30" fmla="*/ 161 w 358"/>
                <a:gd name="T31" fmla="*/ 518 h 557"/>
                <a:gd name="T32" fmla="*/ 127 w 358"/>
                <a:gd name="T33" fmla="*/ 557 h 557"/>
                <a:gd name="T34" fmla="*/ 93 w 358"/>
                <a:gd name="T35" fmla="*/ 508 h 557"/>
                <a:gd name="T36" fmla="*/ 117 w 358"/>
                <a:gd name="T37" fmla="*/ 238 h 557"/>
                <a:gd name="T38" fmla="*/ 106 w 358"/>
                <a:gd name="T39" fmla="*/ 109 h 557"/>
                <a:gd name="T40" fmla="*/ 54 w 358"/>
                <a:gd name="T41" fmla="*/ 242 h 557"/>
                <a:gd name="T42" fmla="*/ 19 w 358"/>
                <a:gd name="T43" fmla="*/ 258 h 557"/>
                <a:gd name="T44" fmla="*/ 7 w 358"/>
                <a:gd name="T45" fmla="*/ 2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8" h="557">
                  <a:moveTo>
                    <a:pt x="7" y="212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6" y="5"/>
                    <a:pt x="92" y="0"/>
                    <a:pt x="10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7" y="0"/>
                    <a:pt x="273" y="5"/>
                    <a:pt x="277" y="13"/>
                  </a:cubicBezTo>
                  <a:cubicBezTo>
                    <a:pt x="352" y="204"/>
                    <a:pt x="352" y="204"/>
                    <a:pt x="352" y="204"/>
                  </a:cubicBezTo>
                  <a:cubicBezTo>
                    <a:pt x="358" y="219"/>
                    <a:pt x="354" y="237"/>
                    <a:pt x="343" y="247"/>
                  </a:cubicBezTo>
                  <a:cubicBezTo>
                    <a:pt x="330" y="259"/>
                    <a:pt x="312" y="253"/>
                    <a:pt x="305" y="235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68" y="508"/>
                    <a:pt x="268" y="508"/>
                    <a:pt x="268" y="508"/>
                  </a:cubicBezTo>
                  <a:cubicBezTo>
                    <a:pt x="271" y="534"/>
                    <a:pt x="255" y="557"/>
                    <a:pt x="235" y="557"/>
                  </a:cubicBezTo>
                  <a:cubicBezTo>
                    <a:pt x="235" y="557"/>
                    <a:pt x="235" y="557"/>
                    <a:pt x="235" y="557"/>
                  </a:cubicBezTo>
                  <a:cubicBezTo>
                    <a:pt x="218" y="557"/>
                    <a:pt x="203" y="540"/>
                    <a:pt x="201" y="518"/>
                  </a:cubicBezTo>
                  <a:cubicBezTo>
                    <a:pt x="181" y="302"/>
                    <a:pt x="181" y="302"/>
                    <a:pt x="181" y="302"/>
                  </a:cubicBezTo>
                  <a:cubicBezTo>
                    <a:pt x="161" y="518"/>
                    <a:pt x="161" y="518"/>
                    <a:pt x="161" y="518"/>
                  </a:cubicBezTo>
                  <a:cubicBezTo>
                    <a:pt x="159" y="540"/>
                    <a:pt x="144" y="557"/>
                    <a:pt x="127" y="557"/>
                  </a:cubicBezTo>
                  <a:cubicBezTo>
                    <a:pt x="107" y="557"/>
                    <a:pt x="91" y="534"/>
                    <a:pt x="93" y="50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54" y="242"/>
                    <a:pt x="54" y="242"/>
                    <a:pt x="54" y="242"/>
                  </a:cubicBezTo>
                  <a:cubicBezTo>
                    <a:pt x="47" y="258"/>
                    <a:pt x="32" y="265"/>
                    <a:pt x="19" y="258"/>
                  </a:cubicBezTo>
                  <a:cubicBezTo>
                    <a:pt x="6" y="250"/>
                    <a:pt x="0" y="229"/>
                    <a:pt x="7" y="2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xmlns="" id="{8203F400-6724-4017-9BF8-265D89296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563563"/>
              <a:ext cx="530225" cy="531812"/>
            </a:xfrm>
            <a:custGeom>
              <a:avLst/>
              <a:gdLst>
                <a:gd name="T0" fmla="*/ 140 w 141"/>
                <a:gd name="T1" fmla="*/ 70 h 141"/>
                <a:gd name="T2" fmla="*/ 70 w 141"/>
                <a:gd name="T3" fmla="*/ 141 h 141"/>
                <a:gd name="T4" fmla="*/ 0 w 141"/>
                <a:gd name="T5" fmla="*/ 71 h 141"/>
                <a:gd name="T6" fmla="*/ 70 w 141"/>
                <a:gd name="T7" fmla="*/ 0 h 141"/>
                <a:gd name="T8" fmla="*/ 140 w 141"/>
                <a:gd name="T9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40" y="70"/>
                  </a:moveTo>
                  <a:cubicBezTo>
                    <a:pt x="141" y="109"/>
                    <a:pt x="109" y="141"/>
                    <a:pt x="70" y="141"/>
                  </a:cubicBezTo>
                  <a:cubicBezTo>
                    <a:pt x="32" y="141"/>
                    <a:pt x="0" y="109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0" y="31"/>
                    <a:pt x="140" y="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74179D1-B873-410C-88C2-E84334CD76B1}"/>
              </a:ext>
            </a:extLst>
          </p:cNvPr>
          <p:cNvSpPr txBox="1"/>
          <p:nvPr/>
        </p:nvSpPr>
        <p:spPr>
          <a:xfrm>
            <a:off x="2524080" y="4885887"/>
            <a:ext cx="623824" cy="332311"/>
          </a:xfrm>
          <a:prstGeom prst="rect">
            <a:avLst/>
          </a:prstGeom>
          <a:solidFill>
            <a:srgbClr val="F1A98F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5</a:t>
            </a:r>
            <a:r>
              <a:rPr kumimoji="0" lang="lt-LT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3</a:t>
            </a:r>
            <a:r>
              <a:rPr kumimoji="0" 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t-E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%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8" name="Rounded Rectangle 30">
            <a:extLst>
              <a:ext uri="{FF2B5EF4-FFF2-40B4-BE49-F238E27FC236}">
                <a16:creationId xmlns:a16="http://schemas.microsoft.com/office/drawing/2014/main" xmlns="" id="{8ED72610-707D-4420-A87A-E2E96EE6E430}"/>
              </a:ext>
            </a:extLst>
          </p:cNvPr>
          <p:cNvSpPr/>
          <p:nvPr/>
        </p:nvSpPr>
        <p:spPr>
          <a:xfrm flipV="1">
            <a:off x="1803031" y="4698986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99" name="Rounded Rectangle 31">
            <a:extLst>
              <a:ext uri="{FF2B5EF4-FFF2-40B4-BE49-F238E27FC236}">
                <a16:creationId xmlns:a16="http://schemas.microsoft.com/office/drawing/2014/main" xmlns="" id="{E0D5749F-2628-46CC-9643-F5597447BDFE}"/>
              </a:ext>
            </a:extLst>
          </p:cNvPr>
          <p:cNvSpPr/>
          <p:nvPr/>
        </p:nvSpPr>
        <p:spPr>
          <a:xfrm flipV="1">
            <a:off x="1803031" y="4344096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0" name="Rounded Rectangle 32">
            <a:extLst>
              <a:ext uri="{FF2B5EF4-FFF2-40B4-BE49-F238E27FC236}">
                <a16:creationId xmlns:a16="http://schemas.microsoft.com/office/drawing/2014/main" xmlns="" id="{A131555A-D5F6-4CCC-AD73-FE6AE670D8A3}"/>
              </a:ext>
            </a:extLst>
          </p:cNvPr>
          <p:cNvSpPr/>
          <p:nvPr/>
        </p:nvSpPr>
        <p:spPr>
          <a:xfrm flipV="1">
            <a:off x="1803031" y="4166652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1" name="Rounded Rectangle 33">
            <a:extLst>
              <a:ext uri="{FF2B5EF4-FFF2-40B4-BE49-F238E27FC236}">
                <a16:creationId xmlns:a16="http://schemas.microsoft.com/office/drawing/2014/main" xmlns="" id="{EA3B9104-2777-48CA-BE4B-03FE9CED93BC}"/>
              </a:ext>
            </a:extLst>
          </p:cNvPr>
          <p:cNvSpPr/>
          <p:nvPr/>
        </p:nvSpPr>
        <p:spPr>
          <a:xfrm flipV="1">
            <a:off x="1803031" y="3811764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2" name="Rounded Rectangle 34">
            <a:extLst>
              <a:ext uri="{FF2B5EF4-FFF2-40B4-BE49-F238E27FC236}">
                <a16:creationId xmlns:a16="http://schemas.microsoft.com/office/drawing/2014/main" xmlns="" id="{A06BA630-AA00-4BA0-BD07-659A1B264719}"/>
              </a:ext>
            </a:extLst>
          </p:cNvPr>
          <p:cNvSpPr/>
          <p:nvPr/>
        </p:nvSpPr>
        <p:spPr>
          <a:xfrm flipV="1">
            <a:off x="1803031" y="3634320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6" name="Rounded Rectangle 46">
            <a:extLst>
              <a:ext uri="{FF2B5EF4-FFF2-40B4-BE49-F238E27FC236}">
                <a16:creationId xmlns:a16="http://schemas.microsoft.com/office/drawing/2014/main" xmlns="" id="{EFC9D092-1B52-45C9-9D91-ECB4E3D81777}"/>
              </a:ext>
            </a:extLst>
          </p:cNvPr>
          <p:cNvSpPr/>
          <p:nvPr/>
        </p:nvSpPr>
        <p:spPr>
          <a:xfrm flipV="1">
            <a:off x="1803031" y="4521540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07" name="Rounded Rectangle 47">
            <a:extLst>
              <a:ext uri="{FF2B5EF4-FFF2-40B4-BE49-F238E27FC236}">
                <a16:creationId xmlns:a16="http://schemas.microsoft.com/office/drawing/2014/main" xmlns="" id="{C8098A03-4BB3-4273-9FE7-BC71319D7744}"/>
              </a:ext>
            </a:extLst>
          </p:cNvPr>
          <p:cNvSpPr/>
          <p:nvPr/>
        </p:nvSpPr>
        <p:spPr>
          <a:xfrm flipV="1">
            <a:off x="1803031" y="3989208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884A63C-9139-4C76-B053-1F7539C4EE1B}"/>
              </a:ext>
            </a:extLst>
          </p:cNvPr>
          <p:cNvSpPr txBox="1"/>
          <p:nvPr/>
        </p:nvSpPr>
        <p:spPr>
          <a:xfrm>
            <a:off x="1785631" y="4885632"/>
            <a:ext cx="623824" cy="332311"/>
          </a:xfrm>
          <a:prstGeom prst="rect">
            <a:avLst/>
          </a:prstGeom>
          <a:solidFill>
            <a:srgbClr val="E76F45"/>
          </a:solidFill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7</a:t>
            </a:r>
            <a:r>
              <a:rPr kumimoji="0" lang="lt-L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1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</a:t>
            </a:r>
            <a:r>
              <a:rPr kumimoji="0" lang="et-E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2" name="Rounded Rectangle 125">
            <a:extLst>
              <a:ext uri="{FF2B5EF4-FFF2-40B4-BE49-F238E27FC236}">
                <a16:creationId xmlns:a16="http://schemas.microsoft.com/office/drawing/2014/main" xmlns="" id="{80E14AED-D26B-4306-928D-C05174226AAA}"/>
              </a:ext>
            </a:extLst>
          </p:cNvPr>
          <p:cNvSpPr/>
          <p:nvPr/>
        </p:nvSpPr>
        <p:spPr>
          <a:xfrm flipV="1">
            <a:off x="2537430" y="4702687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3" name="Rounded Rectangle 126">
            <a:extLst>
              <a:ext uri="{FF2B5EF4-FFF2-40B4-BE49-F238E27FC236}">
                <a16:creationId xmlns:a16="http://schemas.microsoft.com/office/drawing/2014/main" xmlns="" id="{5993299B-1F57-4A77-914F-6B7CA539400B}"/>
              </a:ext>
            </a:extLst>
          </p:cNvPr>
          <p:cNvSpPr/>
          <p:nvPr/>
        </p:nvSpPr>
        <p:spPr>
          <a:xfrm flipV="1">
            <a:off x="2537430" y="4347797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4" name="Rounded Rectangle 127">
            <a:extLst>
              <a:ext uri="{FF2B5EF4-FFF2-40B4-BE49-F238E27FC236}">
                <a16:creationId xmlns:a16="http://schemas.microsoft.com/office/drawing/2014/main" xmlns="" id="{6AA6A5EA-F312-410E-A5DF-55F018650F87}"/>
              </a:ext>
            </a:extLst>
          </p:cNvPr>
          <p:cNvSpPr/>
          <p:nvPr/>
        </p:nvSpPr>
        <p:spPr>
          <a:xfrm flipV="1">
            <a:off x="2537430" y="4170353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7" name="Rounded Rectangle 131">
            <a:extLst>
              <a:ext uri="{FF2B5EF4-FFF2-40B4-BE49-F238E27FC236}">
                <a16:creationId xmlns:a16="http://schemas.microsoft.com/office/drawing/2014/main" xmlns="" id="{655B33CF-2BE6-4F82-A944-A78B03FC2D2D}"/>
              </a:ext>
            </a:extLst>
          </p:cNvPr>
          <p:cNvSpPr/>
          <p:nvPr/>
        </p:nvSpPr>
        <p:spPr>
          <a:xfrm flipV="1">
            <a:off x="2537430" y="4525241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18" name="Rounded Rectangle 132">
            <a:extLst>
              <a:ext uri="{FF2B5EF4-FFF2-40B4-BE49-F238E27FC236}">
                <a16:creationId xmlns:a16="http://schemas.microsoft.com/office/drawing/2014/main" xmlns="" id="{AAC14A53-0404-418C-A8BC-16C04F753D32}"/>
              </a:ext>
            </a:extLst>
          </p:cNvPr>
          <p:cNvSpPr/>
          <p:nvPr/>
        </p:nvSpPr>
        <p:spPr>
          <a:xfrm flipV="1">
            <a:off x="2537430" y="3992909"/>
            <a:ext cx="606424" cy="98425"/>
          </a:xfrm>
          <a:prstGeom prst="roundRect">
            <a:avLst/>
          </a:prstGeom>
          <a:solidFill>
            <a:srgbClr val="F1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E78ADF93-FEBA-4A4F-B23C-FBFB5847334E}"/>
              </a:ext>
            </a:extLst>
          </p:cNvPr>
          <p:cNvGrpSpPr>
            <a:grpSpLocks noChangeAspect="1"/>
          </p:cNvGrpSpPr>
          <p:nvPr/>
        </p:nvGrpSpPr>
        <p:grpSpPr>
          <a:xfrm>
            <a:off x="2526701" y="2682175"/>
            <a:ext cx="617440" cy="1228014"/>
            <a:chOff x="3000375" y="563563"/>
            <a:chExt cx="1347788" cy="2662237"/>
          </a:xfrm>
          <a:solidFill>
            <a:srgbClr val="F1A98F"/>
          </a:solidFill>
        </p:grpSpPr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xmlns="" id="{F1C64FDD-02D6-49BC-BC26-9D49A692E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375" y="1128713"/>
              <a:ext cx="1347788" cy="2097087"/>
            </a:xfrm>
            <a:custGeom>
              <a:avLst/>
              <a:gdLst>
                <a:gd name="T0" fmla="*/ 7 w 358"/>
                <a:gd name="T1" fmla="*/ 212 h 557"/>
                <a:gd name="T2" fmla="*/ 82 w 358"/>
                <a:gd name="T3" fmla="*/ 13 h 557"/>
                <a:gd name="T4" fmla="*/ 100 w 358"/>
                <a:gd name="T5" fmla="*/ 0 h 557"/>
                <a:gd name="T6" fmla="*/ 260 w 358"/>
                <a:gd name="T7" fmla="*/ 0 h 557"/>
                <a:gd name="T8" fmla="*/ 277 w 358"/>
                <a:gd name="T9" fmla="*/ 13 h 557"/>
                <a:gd name="T10" fmla="*/ 352 w 358"/>
                <a:gd name="T11" fmla="*/ 204 h 557"/>
                <a:gd name="T12" fmla="*/ 343 w 358"/>
                <a:gd name="T13" fmla="*/ 247 h 557"/>
                <a:gd name="T14" fmla="*/ 305 w 358"/>
                <a:gd name="T15" fmla="*/ 235 h 557"/>
                <a:gd name="T16" fmla="*/ 254 w 358"/>
                <a:gd name="T17" fmla="*/ 108 h 557"/>
                <a:gd name="T18" fmla="*/ 244 w 358"/>
                <a:gd name="T19" fmla="*/ 237 h 557"/>
                <a:gd name="T20" fmla="*/ 268 w 358"/>
                <a:gd name="T21" fmla="*/ 508 h 557"/>
                <a:gd name="T22" fmla="*/ 235 w 358"/>
                <a:gd name="T23" fmla="*/ 557 h 557"/>
                <a:gd name="T24" fmla="*/ 235 w 358"/>
                <a:gd name="T25" fmla="*/ 557 h 557"/>
                <a:gd name="T26" fmla="*/ 201 w 358"/>
                <a:gd name="T27" fmla="*/ 518 h 557"/>
                <a:gd name="T28" fmla="*/ 181 w 358"/>
                <a:gd name="T29" fmla="*/ 302 h 557"/>
                <a:gd name="T30" fmla="*/ 161 w 358"/>
                <a:gd name="T31" fmla="*/ 518 h 557"/>
                <a:gd name="T32" fmla="*/ 127 w 358"/>
                <a:gd name="T33" fmla="*/ 557 h 557"/>
                <a:gd name="T34" fmla="*/ 93 w 358"/>
                <a:gd name="T35" fmla="*/ 508 h 557"/>
                <a:gd name="T36" fmla="*/ 117 w 358"/>
                <a:gd name="T37" fmla="*/ 238 h 557"/>
                <a:gd name="T38" fmla="*/ 106 w 358"/>
                <a:gd name="T39" fmla="*/ 109 h 557"/>
                <a:gd name="T40" fmla="*/ 54 w 358"/>
                <a:gd name="T41" fmla="*/ 242 h 557"/>
                <a:gd name="T42" fmla="*/ 19 w 358"/>
                <a:gd name="T43" fmla="*/ 258 h 557"/>
                <a:gd name="T44" fmla="*/ 7 w 358"/>
                <a:gd name="T45" fmla="*/ 21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8" h="557">
                  <a:moveTo>
                    <a:pt x="7" y="212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6" y="5"/>
                    <a:pt x="92" y="0"/>
                    <a:pt x="10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7" y="0"/>
                    <a:pt x="273" y="5"/>
                    <a:pt x="277" y="13"/>
                  </a:cubicBezTo>
                  <a:cubicBezTo>
                    <a:pt x="352" y="204"/>
                    <a:pt x="352" y="204"/>
                    <a:pt x="352" y="204"/>
                  </a:cubicBezTo>
                  <a:cubicBezTo>
                    <a:pt x="358" y="219"/>
                    <a:pt x="354" y="237"/>
                    <a:pt x="343" y="247"/>
                  </a:cubicBezTo>
                  <a:cubicBezTo>
                    <a:pt x="330" y="259"/>
                    <a:pt x="312" y="253"/>
                    <a:pt x="305" y="235"/>
                  </a:cubicBezTo>
                  <a:cubicBezTo>
                    <a:pt x="254" y="108"/>
                    <a:pt x="254" y="108"/>
                    <a:pt x="254" y="10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68" y="508"/>
                    <a:pt x="268" y="508"/>
                    <a:pt x="268" y="508"/>
                  </a:cubicBezTo>
                  <a:cubicBezTo>
                    <a:pt x="271" y="534"/>
                    <a:pt x="255" y="557"/>
                    <a:pt x="235" y="557"/>
                  </a:cubicBezTo>
                  <a:cubicBezTo>
                    <a:pt x="235" y="557"/>
                    <a:pt x="235" y="557"/>
                    <a:pt x="235" y="557"/>
                  </a:cubicBezTo>
                  <a:cubicBezTo>
                    <a:pt x="218" y="557"/>
                    <a:pt x="203" y="540"/>
                    <a:pt x="201" y="518"/>
                  </a:cubicBezTo>
                  <a:cubicBezTo>
                    <a:pt x="181" y="302"/>
                    <a:pt x="181" y="302"/>
                    <a:pt x="181" y="302"/>
                  </a:cubicBezTo>
                  <a:cubicBezTo>
                    <a:pt x="161" y="518"/>
                    <a:pt x="161" y="518"/>
                    <a:pt x="161" y="518"/>
                  </a:cubicBezTo>
                  <a:cubicBezTo>
                    <a:pt x="159" y="540"/>
                    <a:pt x="144" y="557"/>
                    <a:pt x="127" y="557"/>
                  </a:cubicBezTo>
                  <a:cubicBezTo>
                    <a:pt x="107" y="557"/>
                    <a:pt x="91" y="534"/>
                    <a:pt x="93" y="50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54" y="242"/>
                    <a:pt x="54" y="242"/>
                    <a:pt x="54" y="242"/>
                  </a:cubicBezTo>
                  <a:cubicBezTo>
                    <a:pt x="47" y="258"/>
                    <a:pt x="32" y="265"/>
                    <a:pt x="19" y="258"/>
                  </a:cubicBezTo>
                  <a:cubicBezTo>
                    <a:pt x="6" y="250"/>
                    <a:pt x="0" y="229"/>
                    <a:pt x="7" y="2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xmlns="" id="{C56D9EC8-70D5-4055-8EB7-2818BED16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563563"/>
              <a:ext cx="530225" cy="531812"/>
            </a:xfrm>
            <a:custGeom>
              <a:avLst/>
              <a:gdLst>
                <a:gd name="T0" fmla="*/ 140 w 141"/>
                <a:gd name="T1" fmla="*/ 70 h 141"/>
                <a:gd name="T2" fmla="*/ 70 w 141"/>
                <a:gd name="T3" fmla="*/ 141 h 141"/>
                <a:gd name="T4" fmla="*/ 0 w 141"/>
                <a:gd name="T5" fmla="*/ 71 h 141"/>
                <a:gd name="T6" fmla="*/ 70 w 141"/>
                <a:gd name="T7" fmla="*/ 0 h 141"/>
                <a:gd name="T8" fmla="*/ 140 w 141"/>
                <a:gd name="T9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40" y="70"/>
                  </a:moveTo>
                  <a:cubicBezTo>
                    <a:pt x="141" y="109"/>
                    <a:pt x="109" y="141"/>
                    <a:pt x="70" y="141"/>
                  </a:cubicBezTo>
                  <a:cubicBezTo>
                    <a:pt x="32" y="141"/>
                    <a:pt x="0" y="109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0" y="31"/>
                    <a:pt x="140" y="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02AE0C36-1CAC-4D97-809D-ECDFE15EEEA5}"/>
              </a:ext>
            </a:extLst>
          </p:cNvPr>
          <p:cNvGrpSpPr>
            <a:grpSpLocks noChangeAspect="1"/>
          </p:cNvGrpSpPr>
          <p:nvPr/>
        </p:nvGrpSpPr>
        <p:grpSpPr>
          <a:xfrm>
            <a:off x="1809034" y="2203552"/>
            <a:ext cx="650684" cy="1184671"/>
            <a:chOff x="4457700" y="563563"/>
            <a:chExt cx="1460500" cy="2659062"/>
          </a:xfrm>
          <a:solidFill>
            <a:srgbClr val="E76F45"/>
          </a:solidFill>
        </p:grpSpPr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xmlns="" id="{C74AB528-E059-42A7-8B3D-253CC11FA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563563"/>
              <a:ext cx="527050" cy="531812"/>
            </a:xfrm>
            <a:custGeom>
              <a:avLst/>
              <a:gdLst>
                <a:gd name="T0" fmla="*/ 140 w 140"/>
                <a:gd name="T1" fmla="*/ 70 h 141"/>
                <a:gd name="T2" fmla="*/ 70 w 140"/>
                <a:gd name="T3" fmla="*/ 141 h 141"/>
                <a:gd name="T4" fmla="*/ 0 w 140"/>
                <a:gd name="T5" fmla="*/ 71 h 141"/>
                <a:gd name="T6" fmla="*/ 70 w 140"/>
                <a:gd name="T7" fmla="*/ 0 h 141"/>
                <a:gd name="T8" fmla="*/ 140 w 140"/>
                <a:gd name="T9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40" y="70"/>
                  </a:moveTo>
                  <a:cubicBezTo>
                    <a:pt x="140" y="109"/>
                    <a:pt x="109" y="141"/>
                    <a:pt x="70" y="141"/>
                  </a:cubicBezTo>
                  <a:cubicBezTo>
                    <a:pt x="31" y="141"/>
                    <a:pt x="0" y="109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0" y="31"/>
                    <a:pt x="140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xmlns="" id="{480FA40E-C03F-4D4D-A0E9-1D1EEDA49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1128713"/>
              <a:ext cx="1460500" cy="2093912"/>
            </a:xfrm>
            <a:custGeom>
              <a:avLst/>
              <a:gdLst>
                <a:gd name="T0" fmla="*/ 8 w 388"/>
                <a:gd name="T1" fmla="*/ 200 h 556"/>
                <a:gd name="T2" fmla="*/ 120 w 388"/>
                <a:gd name="T3" fmla="*/ 10 h 556"/>
                <a:gd name="T4" fmla="*/ 136 w 388"/>
                <a:gd name="T5" fmla="*/ 0 h 556"/>
                <a:gd name="T6" fmla="*/ 251 w 388"/>
                <a:gd name="T7" fmla="*/ 0 h 556"/>
                <a:gd name="T8" fmla="*/ 267 w 388"/>
                <a:gd name="T9" fmla="*/ 10 h 556"/>
                <a:gd name="T10" fmla="*/ 380 w 388"/>
                <a:gd name="T11" fmla="*/ 198 h 556"/>
                <a:gd name="T12" fmla="*/ 376 w 388"/>
                <a:gd name="T13" fmla="*/ 242 h 556"/>
                <a:gd name="T14" fmla="*/ 345 w 388"/>
                <a:gd name="T15" fmla="*/ 240 h 556"/>
                <a:gd name="T16" fmla="*/ 265 w 388"/>
                <a:gd name="T17" fmla="*/ 121 h 556"/>
                <a:gd name="T18" fmla="*/ 340 w 388"/>
                <a:gd name="T19" fmla="*/ 322 h 556"/>
                <a:gd name="T20" fmla="*/ 250 w 388"/>
                <a:gd name="T21" fmla="*/ 322 h 556"/>
                <a:gd name="T22" fmla="*/ 255 w 388"/>
                <a:gd name="T23" fmla="*/ 524 h 556"/>
                <a:gd name="T24" fmla="*/ 232 w 388"/>
                <a:gd name="T25" fmla="*/ 555 h 556"/>
                <a:gd name="T26" fmla="*/ 232 w 388"/>
                <a:gd name="T27" fmla="*/ 555 h 556"/>
                <a:gd name="T28" fmla="*/ 208 w 388"/>
                <a:gd name="T29" fmla="*/ 528 h 556"/>
                <a:gd name="T30" fmla="*/ 194 w 388"/>
                <a:gd name="T31" fmla="*/ 342 h 556"/>
                <a:gd name="T32" fmla="*/ 181 w 388"/>
                <a:gd name="T33" fmla="*/ 528 h 556"/>
                <a:gd name="T34" fmla="*/ 158 w 388"/>
                <a:gd name="T35" fmla="*/ 556 h 556"/>
                <a:gd name="T36" fmla="*/ 134 w 388"/>
                <a:gd name="T37" fmla="*/ 524 h 556"/>
                <a:gd name="T38" fmla="*/ 138 w 388"/>
                <a:gd name="T39" fmla="*/ 322 h 556"/>
                <a:gd name="T40" fmla="*/ 49 w 388"/>
                <a:gd name="T41" fmla="*/ 322 h 556"/>
                <a:gd name="T42" fmla="*/ 123 w 388"/>
                <a:gd name="T43" fmla="*/ 121 h 556"/>
                <a:gd name="T44" fmla="*/ 44 w 388"/>
                <a:gd name="T45" fmla="*/ 241 h 556"/>
                <a:gd name="T46" fmla="*/ 12 w 388"/>
                <a:gd name="T47" fmla="*/ 243 h 556"/>
                <a:gd name="T48" fmla="*/ 12 w 388"/>
                <a:gd name="T49" fmla="*/ 243 h 556"/>
                <a:gd name="T50" fmla="*/ 8 w 388"/>
                <a:gd name="T51" fmla="*/ 20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556">
                  <a:moveTo>
                    <a:pt x="8" y="200"/>
                  </a:moveTo>
                  <a:cubicBezTo>
                    <a:pt x="120" y="10"/>
                    <a:pt x="120" y="10"/>
                    <a:pt x="120" y="10"/>
                  </a:cubicBezTo>
                  <a:cubicBezTo>
                    <a:pt x="124" y="3"/>
                    <a:pt x="130" y="0"/>
                    <a:pt x="136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7" y="0"/>
                    <a:pt x="263" y="3"/>
                    <a:pt x="267" y="10"/>
                  </a:cubicBezTo>
                  <a:cubicBezTo>
                    <a:pt x="380" y="198"/>
                    <a:pt x="380" y="198"/>
                    <a:pt x="380" y="198"/>
                  </a:cubicBezTo>
                  <a:cubicBezTo>
                    <a:pt x="388" y="212"/>
                    <a:pt x="386" y="231"/>
                    <a:pt x="376" y="242"/>
                  </a:cubicBezTo>
                  <a:cubicBezTo>
                    <a:pt x="366" y="251"/>
                    <a:pt x="353" y="250"/>
                    <a:pt x="345" y="240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340" y="322"/>
                    <a:pt x="340" y="322"/>
                    <a:pt x="340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55" y="524"/>
                    <a:pt x="255" y="524"/>
                    <a:pt x="255" y="524"/>
                  </a:cubicBezTo>
                  <a:cubicBezTo>
                    <a:pt x="256" y="541"/>
                    <a:pt x="245" y="555"/>
                    <a:pt x="232" y="555"/>
                  </a:cubicBezTo>
                  <a:cubicBezTo>
                    <a:pt x="232" y="555"/>
                    <a:pt x="232" y="555"/>
                    <a:pt x="232" y="555"/>
                  </a:cubicBezTo>
                  <a:cubicBezTo>
                    <a:pt x="219" y="555"/>
                    <a:pt x="209" y="543"/>
                    <a:pt x="208" y="528"/>
                  </a:cubicBezTo>
                  <a:cubicBezTo>
                    <a:pt x="194" y="342"/>
                    <a:pt x="194" y="342"/>
                    <a:pt x="194" y="342"/>
                  </a:cubicBezTo>
                  <a:cubicBezTo>
                    <a:pt x="181" y="528"/>
                    <a:pt x="181" y="528"/>
                    <a:pt x="181" y="528"/>
                  </a:cubicBezTo>
                  <a:cubicBezTo>
                    <a:pt x="180" y="544"/>
                    <a:pt x="170" y="556"/>
                    <a:pt x="158" y="556"/>
                  </a:cubicBezTo>
                  <a:cubicBezTo>
                    <a:pt x="144" y="556"/>
                    <a:pt x="134" y="542"/>
                    <a:pt x="134" y="524"/>
                  </a:cubicBezTo>
                  <a:cubicBezTo>
                    <a:pt x="138" y="322"/>
                    <a:pt x="138" y="322"/>
                    <a:pt x="138" y="322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35" y="252"/>
                    <a:pt x="22" y="253"/>
                    <a:pt x="12" y="243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2" y="233"/>
                    <a:pt x="0" y="213"/>
                    <a:pt x="8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A3365427-6117-43B3-AF97-082061D88B47}"/>
              </a:ext>
            </a:extLst>
          </p:cNvPr>
          <p:cNvGrpSpPr>
            <a:grpSpLocks noChangeAspect="1"/>
          </p:cNvGrpSpPr>
          <p:nvPr/>
        </p:nvGrpSpPr>
        <p:grpSpPr>
          <a:xfrm>
            <a:off x="5921402" y="2033905"/>
            <a:ext cx="650684" cy="1184671"/>
            <a:chOff x="4457700" y="563563"/>
            <a:chExt cx="1460500" cy="2659062"/>
          </a:xfrm>
          <a:solidFill>
            <a:srgbClr val="E76F45"/>
          </a:solidFill>
        </p:grpSpPr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xmlns="" id="{BE94FE1A-A11B-4BBA-AEF7-9CE4FCF9A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563563"/>
              <a:ext cx="527050" cy="531812"/>
            </a:xfrm>
            <a:custGeom>
              <a:avLst/>
              <a:gdLst>
                <a:gd name="T0" fmla="*/ 140 w 140"/>
                <a:gd name="T1" fmla="*/ 70 h 141"/>
                <a:gd name="T2" fmla="*/ 70 w 140"/>
                <a:gd name="T3" fmla="*/ 141 h 141"/>
                <a:gd name="T4" fmla="*/ 0 w 140"/>
                <a:gd name="T5" fmla="*/ 71 h 141"/>
                <a:gd name="T6" fmla="*/ 70 w 140"/>
                <a:gd name="T7" fmla="*/ 0 h 141"/>
                <a:gd name="T8" fmla="*/ 140 w 140"/>
                <a:gd name="T9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40" y="70"/>
                  </a:moveTo>
                  <a:cubicBezTo>
                    <a:pt x="140" y="109"/>
                    <a:pt x="109" y="141"/>
                    <a:pt x="70" y="141"/>
                  </a:cubicBezTo>
                  <a:cubicBezTo>
                    <a:pt x="31" y="141"/>
                    <a:pt x="0" y="109"/>
                    <a:pt x="0" y="71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109" y="0"/>
                    <a:pt x="140" y="31"/>
                    <a:pt x="140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xmlns="" id="{D633C784-977B-47E3-950E-2636DB9E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1128713"/>
              <a:ext cx="1460500" cy="2093912"/>
            </a:xfrm>
            <a:custGeom>
              <a:avLst/>
              <a:gdLst>
                <a:gd name="T0" fmla="*/ 8 w 388"/>
                <a:gd name="T1" fmla="*/ 200 h 556"/>
                <a:gd name="T2" fmla="*/ 120 w 388"/>
                <a:gd name="T3" fmla="*/ 10 h 556"/>
                <a:gd name="T4" fmla="*/ 136 w 388"/>
                <a:gd name="T5" fmla="*/ 0 h 556"/>
                <a:gd name="T6" fmla="*/ 251 w 388"/>
                <a:gd name="T7" fmla="*/ 0 h 556"/>
                <a:gd name="T8" fmla="*/ 267 w 388"/>
                <a:gd name="T9" fmla="*/ 10 h 556"/>
                <a:gd name="T10" fmla="*/ 380 w 388"/>
                <a:gd name="T11" fmla="*/ 198 h 556"/>
                <a:gd name="T12" fmla="*/ 376 w 388"/>
                <a:gd name="T13" fmla="*/ 242 h 556"/>
                <a:gd name="T14" fmla="*/ 345 w 388"/>
                <a:gd name="T15" fmla="*/ 240 h 556"/>
                <a:gd name="T16" fmla="*/ 265 w 388"/>
                <a:gd name="T17" fmla="*/ 121 h 556"/>
                <a:gd name="T18" fmla="*/ 340 w 388"/>
                <a:gd name="T19" fmla="*/ 322 h 556"/>
                <a:gd name="T20" fmla="*/ 250 w 388"/>
                <a:gd name="T21" fmla="*/ 322 h 556"/>
                <a:gd name="T22" fmla="*/ 255 w 388"/>
                <a:gd name="T23" fmla="*/ 524 h 556"/>
                <a:gd name="T24" fmla="*/ 232 w 388"/>
                <a:gd name="T25" fmla="*/ 555 h 556"/>
                <a:gd name="T26" fmla="*/ 232 w 388"/>
                <a:gd name="T27" fmla="*/ 555 h 556"/>
                <a:gd name="T28" fmla="*/ 208 w 388"/>
                <a:gd name="T29" fmla="*/ 528 h 556"/>
                <a:gd name="T30" fmla="*/ 194 w 388"/>
                <a:gd name="T31" fmla="*/ 342 h 556"/>
                <a:gd name="T32" fmla="*/ 181 w 388"/>
                <a:gd name="T33" fmla="*/ 528 h 556"/>
                <a:gd name="T34" fmla="*/ 158 w 388"/>
                <a:gd name="T35" fmla="*/ 556 h 556"/>
                <a:gd name="T36" fmla="*/ 134 w 388"/>
                <a:gd name="T37" fmla="*/ 524 h 556"/>
                <a:gd name="T38" fmla="*/ 138 w 388"/>
                <a:gd name="T39" fmla="*/ 322 h 556"/>
                <a:gd name="T40" fmla="*/ 49 w 388"/>
                <a:gd name="T41" fmla="*/ 322 h 556"/>
                <a:gd name="T42" fmla="*/ 123 w 388"/>
                <a:gd name="T43" fmla="*/ 121 h 556"/>
                <a:gd name="T44" fmla="*/ 44 w 388"/>
                <a:gd name="T45" fmla="*/ 241 h 556"/>
                <a:gd name="T46" fmla="*/ 12 w 388"/>
                <a:gd name="T47" fmla="*/ 243 h 556"/>
                <a:gd name="T48" fmla="*/ 12 w 388"/>
                <a:gd name="T49" fmla="*/ 243 h 556"/>
                <a:gd name="T50" fmla="*/ 8 w 388"/>
                <a:gd name="T51" fmla="*/ 20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8" h="556">
                  <a:moveTo>
                    <a:pt x="8" y="200"/>
                  </a:moveTo>
                  <a:cubicBezTo>
                    <a:pt x="120" y="10"/>
                    <a:pt x="120" y="10"/>
                    <a:pt x="120" y="10"/>
                  </a:cubicBezTo>
                  <a:cubicBezTo>
                    <a:pt x="124" y="3"/>
                    <a:pt x="130" y="0"/>
                    <a:pt x="136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7" y="0"/>
                    <a:pt x="263" y="3"/>
                    <a:pt x="267" y="10"/>
                  </a:cubicBezTo>
                  <a:cubicBezTo>
                    <a:pt x="380" y="198"/>
                    <a:pt x="380" y="198"/>
                    <a:pt x="380" y="198"/>
                  </a:cubicBezTo>
                  <a:cubicBezTo>
                    <a:pt x="388" y="212"/>
                    <a:pt x="386" y="231"/>
                    <a:pt x="376" y="242"/>
                  </a:cubicBezTo>
                  <a:cubicBezTo>
                    <a:pt x="366" y="251"/>
                    <a:pt x="353" y="250"/>
                    <a:pt x="345" y="240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340" y="322"/>
                    <a:pt x="340" y="322"/>
                    <a:pt x="340" y="322"/>
                  </a:cubicBezTo>
                  <a:cubicBezTo>
                    <a:pt x="250" y="322"/>
                    <a:pt x="250" y="322"/>
                    <a:pt x="250" y="322"/>
                  </a:cubicBezTo>
                  <a:cubicBezTo>
                    <a:pt x="255" y="524"/>
                    <a:pt x="255" y="524"/>
                    <a:pt x="255" y="524"/>
                  </a:cubicBezTo>
                  <a:cubicBezTo>
                    <a:pt x="256" y="541"/>
                    <a:pt x="245" y="555"/>
                    <a:pt x="232" y="555"/>
                  </a:cubicBezTo>
                  <a:cubicBezTo>
                    <a:pt x="232" y="555"/>
                    <a:pt x="232" y="555"/>
                    <a:pt x="232" y="555"/>
                  </a:cubicBezTo>
                  <a:cubicBezTo>
                    <a:pt x="219" y="555"/>
                    <a:pt x="209" y="543"/>
                    <a:pt x="208" y="528"/>
                  </a:cubicBezTo>
                  <a:cubicBezTo>
                    <a:pt x="194" y="342"/>
                    <a:pt x="194" y="342"/>
                    <a:pt x="194" y="342"/>
                  </a:cubicBezTo>
                  <a:cubicBezTo>
                    <a:pt x="181" y="528"/>
                    <a:pt x="181" y="528"/>
                    <a:pt x="181" y="528"/>
                  </a:cubicBezTo>
                  <a:cubicBezTo>
                    <a:pt x="180" y="544"/>
                    <a:pt x="170" y="556"/>
                    <a:pt x="158" y="556"/>
                  </a:cubicBezTo>
                  <a:cubicBezTo>
                    <a:pt x="144" y="556"/>
                    <a:pt x="134" y="542"/>
                    <a:pt x="134" y="524"/>
                  </a:cubicBezTo>
                  <a:cubicBezTo>
                    <a:pt x="138" y="322"/>
                    <a:pt x="138" y="322"/>
                    <a:pt x="138" y="322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35" y="252"/>
                    <a:pt x="22" y="253"/>
                    <a:pt x="12" y="243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2" y="233"/>
                    <a:pt x="0" y="213"/>
                    <a:pt x="8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52C0BD7-24BF-4315-9379-E122EFC5CBAE}"/>
              </a:ext>
            </a:extLst>
          </p:cNvPr>
          <p:cNvSpPr txBox="1"/>
          <p:nvPr/>
        </p:nvSpPr>
        <p:spPr>
          <a:xfrm>
            <a:off x="5812456" y="5422964"/>
            <a:ext cx="2748685" cy="4618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8D6D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Couple without children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C8D6D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28D5A72B-567C-412D-809F-2C10EEB0BFB2}"/>
              </a:ext>
            </a:extLst>
          </p:cNvPr>
          <p:cNvSpPr txBox="1"/>
          <p:nvPr/>
        </p:nvSpPr>
        <p:spPr>
          <a:xfrm>
            <a:off x="1621925" y="5434553"/>
            <a:ext cx="2237878" cy="4618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8D6D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Single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C8D6D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A8ABA7F-BDF8-467F-A50B-6D0010C4FDA1}"/>
              </a:ext>
            </a:extLst>
          </p:cNvPr>
          <p:cNvSpPr txBox="1"/>
          <p:nvPr/>
        </p:nvSpPr>
        <p:spPr>
          <a:xfrm>
            <a:off x="2142585" y="1367351"/>
            <a:ext cx="902554" cy="8453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4D2FDA75-1CDF-436B-8F79-E1782C62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653" y="93195"/>
            <a:ext cx="768405" cy="708529"/>
          </a:xfrm>
          <a:prstGeom prst="rect">
            <a:avLst/>
          </a:prstGeom>
        </p:spPr>
      </p:pic>
      <p:sp>
        <p:nvSpPr>
          <p:cNvPr id="78" name="Rounded Rectangle 34">
            <a:extLst>
              <a:ext uri="{FF2B5EF4-FFF2-40B4-BE49-F238E27FC236}">
                <a16:creationId xmlns:a16="http://schemas.microsoft.com/office/drawing/2014/main" xmlns="" id="{A06BA630-AA00-4BA0-BD07-659A1B264719}"/>
              </a:ext>
            </a:extLst>
          </p:cNvPr>
          <p:cNvSpPr/>
          <p:nvPr/>
        </p:nvSpPr>
        <p:spPr>
          <a:xfrm flipV="1">
            <a:off x="1795586" y="3473838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4" name="Rounded Rectangle 48">
            <a:extLst>
              <a:ext uri="{FF2B5EF4-FFF2-40B4-BE49-F238E27FC236}">
                <a16:creationId xmlns:a16="http://schemas.microsoft.com/office/drawing/2014/main" xmlns="" id="{D619B793-8111-4315-9A90-75EE55DF9604}"/>
              </a:ext>
            </a:extLst>
          </p:cNvPr>
          <p:cNvSpPr/>
          <p:nvPr/>
        </p:nvSpPr>
        <p:spPr>
          <a:xfrm flipV="1">
            <a:off x="3889158" y="3288439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5" name="Rounded Rectangle 48">
            <a:extLst>
              <a:ext uri="{FF2B5EF4-FFF2-40B4-BE49-F238E27FC236}">
                <a16:creationId xmlns:a16="http://schemas.microsoft.com/office/drawing/2014/main" xmlns="" id="{D619B793-8111-4315-9A90-75EE55DF9604}"/>
              </a:ext>
            </a:extLst>
          </p:cNvPr>
          <p:cNvSpPr/>
          <p:nvPr/>
        </p:nvSpPr>
        <p:spPr>
          <a:xfrm flipV="1">
            <a:off x="3891395" y="3112485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7" name="Rounded Rectangle 48">
            <a:extLst>
              <a:ext uri="{FF2B5EF4-FFF2-40B4-BE49-F238E27FC236}">
                <a16:creationId xmlns:a16="http://schemas.microsoft.com/office/drawing/2014/main" xmlns="" id="{D619B793-8111-4315-9A90-75EE55DF9604}"/>
              </a:ext>
            </a:extLst>
          </p:cNvPr>
          <p:cNvSpPr/>
          <p:nvPr/>
        </p:nvSpPr>
        <p:spPr>
          <a:xfrm flipV="1">
            <a:off x="3891395" y="2942648"/>
            <a:ext cx="606424" cy="98425"/>
          </a:xfrm>
          <a:prstGeom prst="roundRect">
            <a:avLst/>
          </a:prstGeom>
          <a:solidFill>
            <a:srgbClr val="E76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937" y="1614521"/>
            <a:ext cx="7885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34622" y="371433"/>
            <a:ext cx="7270764" cy="1014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rgbClr val="9053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lt-LT" sz="2600" dirty="0" smtClean="0">
                <a:solidFill>
                  <a:srgbClr val="7030A0"/>
                </a:solidFill>
                <a:latin typeface="Myriad Pro" pitchFamily="34" charset="0"/>
              </a:rPr>
              <a:t>Paid and unpaid working hours</a:t>
            </a:r>
            <a:r>
              <a:rPr lang="en-GB" sz="2600" dirty="0" smtClean="0">
                <a:solidFill>
                  <a:srgbClr val="7030A0"/>
                </a:solidFill>
                <a:latin typeface="Myriad Pro" pitchFamily="34" charset="0"/>
              </a:rPr>
              <a:t>/per week</a:t>
            </a:r>
            <a:r>
              <a:rPr lang="lt-LT" sz="2600" dirty="0" smtClean="0">
                <a:solidFill>
                  <a:srgbClr val="7030A0"/>
                </a:solidFill>
                <a:latin typeface="Myriad Pro" pitchFamily="34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lt-LT" sz="2600" dirty="0" smtClean="0">
                <a:solidFill>
                  <a:srgbClr val="7030A0"/>
                </a:solidFill>
                <a:latin typeface="Myriad Pro" pitchFamily="34" charset="0"/>
              </a:rPr>
              <a:t>by gender, EU, 2015 </a:t>
            </a:r>
            <a:endParaRPr lang="en-GB" sz="2600" dirty="0">
              <a:solidFill>
                <a:srgbClr val="7030A0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09" y="1614521"/>
            <a:ext cx="6677025" cy="470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569" y="6425698"/>
            <a:ext cx="8081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</a:t>
            </a:r>
            <a:r>
              <a:rPr lang="en-GB" sz="1000" dirty="0" err="1" smtClean="0"/>
              <a:t>Eurofound</a:t>
            </a:r>
            <a:r>
              <a:rPr lang="en-GB" sz="1000" dirty="0" smtClean="0"/>
              <a:t> </a:t>
            </a:r>
            <a:endParaRPr lang="en-US" sz="1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592579" y="380310"/>
            <a:ext cx="6898277" cy="1014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baseline="0">
                <a:solidFill>
                  <a:srgbClr val="9053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lt-LT" sz="2600" dirty="0" smtClean="0">
                <a:solidFill>
                  <a:srgbClr val="7030A0"/>
                </a:solidFill>
                <a:latin typeface="Myriad Pro" pitchFamily="34" charset="0"/>
              </a:rPr>
              <a:t>Unpaid and paid working time</a:t>
            </a:r>
            <a:r>
              <a:rPr lang="en-GB" sz="2600" dirty="0" smtClean="0">
                <a:solidFill>
                  <a:srgbClr val="7030A0"/>
                </a:solidFill>
                <a:latin typeface="Myriad Pro" pitchFamily="34" charset="0"/>
              </a:rPr>
              <a:t>/per week</a:t>
            </a:r>
            <a:r>
              <a:rPr lang="lt-LT" sz="2600" dirty="0" smtClean="0">
                <a:solidFill>
                  <a:srgbClr val="7030A0"/>
                </a:solidFill>
                <a:latin typeface="Myriad Pro" pitchFamily="34" charset="0"/>
              </a:rPr>
              <a:t> by family composition, EU, 2015  </a:t>
            </a:r>
            <a:endParaRPr lang="en-GB" sz="2600" dirty="0">
              <a:solidFill>
                <a:srgbClr val="7030A0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09" y="1533525"/>
            <a:ext cx="8448675" cy="532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759" y="6549266"/>
            <a:ext cx="8081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Source: </a:t>
            </a:r>
            <a:r>
              <a:rPr lang="en-GB" sz="1000" dirty="0" err="1" smtClean="0"/>
              <a:t>Eurofound</a:t>
            </a:r>
            <a:r>
              <a:rPr lang="en-GB" sz="1000" dirty="0" smtClean="0"/>
              <a:t> </a:t>
            </a:r>
            <a:endParaRPr lang="en-US" sz="1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EIGE-Index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C98EAA"/>
      </a:accent1>
      <a:accent2>
        <a:srgbClr val="E88D6C"/>
      </a:accent2>
      <a:accent3>
        <a:srgbClr val="F1CF64"/>
      </a:accent3>
      <a:accent4>
        <a:srgbClr val="E8605D"/>
      </a:accent4>
      <a:accent5>
        <a:srgbClr val="74AD83"/>
      </a:accent5>
      <a:accent6>
        <a:srgbClr val="3EA9C5"/>
      </a:accent6>
      <a:hlink>
        <a:srgbClr val="000000"/>
      </a:hlink>
      <a:folHlink>
        <a:srgbClr val="000000"/>
      </a:folHlink>
    </a:clrScheme>
    <a:fontScheme name="EIGE Index templat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EIGE-Index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C98EAA"/>
      </a:accent1>
      <a:accent2>
        <a:srgbClr val="E88D6C"/>
      </a:accent2>
      <a:accent3>
        <a:srgbClr val="F1CF64"/>
      </a:accent3>
      <a:accent4>
        <a:srgbClr val="E8605D"/>
      </a:accent4>
      <a:accent5>
        <a:srgbClr val="74AD83"/>
      </a:accent5>
      <a:accent6>
        <a:srgbClr val="3EA9C5"/>
      </a:accent6>
      <a:hlink>
        <a:srgbClr val="000000"/>
      </a:hlink>
      <a:folHlink>
        <a:srgbClr val="000000"/>
      </a:folHlink>
    </a:clrScheme>
    <a:fontScheme name="EIGE Index templat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7364</TotalTime>
  <Words>246</Words>
  <Application>Microsoft Office PowerPoint</Application>
  <PresentationFormat>Demonstracija ekrane (4:3)</PresentationFormat>
  <Paragraphs>53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13</vt:i4>
      </vt:variant>
    </vt:vector>
  </HeadingPairs>
  <TitlesOfParts>
    <vt:vector size="15" baseType="lpstr">
      <vt:lpstr>8_Office Theme</vt:lpstr>
      <vt:lpstr>9_Office Theme</vt:lpstr>
      <vt:lpstr>PowerPoint pristatymas</vt:lpstr>
      <vt:lpstr>PowerPoint pristatymas</vt:lpstr>
      <vt:lpstr>PowerPoint pristatymas</vt:lpstr>
      <vt:lpstr>Domain of time (EU level)</vt:lpstr>
      <vt:lpstr>Scores of the domain of time</vt:lpstr>
      <vt:lpstr>People engaged in caring and housework every day for at least 1 hour or more 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  Explore the Gender Equality Index:  http://eige.europa.eu/gender-statistics/gender-equality-index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Dorota</dc:creator>
  <cp:lastModifiedBy>NAVICKIENĖ Monika</cp:lastModifiedBy>
  <cp:revision>258</cp:revision>
  <dcterms:created xsi:type="dcterms:W3CDTF">2017-09-28T11:59:50Z</dcterms:created>
  <dcterms:modified xsi:type="dcterms:W3CDTF">2018-10-01T07:06:05Z</dcterms:modified>
</cp:coreProperties>
</file>