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8" r:id="rId3"/>
    <p:sldId id="268" r:id="rId4"/>
    <p:sldId id="274" r:id="rId5"/>
    <p:sldId id="279" r:id="rId6"/>
    <p:sldId id="288" r:id="rId7"/>
    <p:sldId id="287" r:id="rId8"/>
    <p:sldId id="289" r:id="rId9"/>
    <p:sldId id="275" r:id="rId10"/>
  </p:sldIdLst>
  <p:sldSz cx="9144000" cy="5143500" type="screen16x9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6181" autoAdjust="0"/>
  </p:normalViewPr>
  <p:slideViewPr>
    <p:cSldViewPr>
      <p:cViewPr varScale="1">
        <p:scale>
          <a:sx n="85" d="100"/>
          <a:sy n="85" d="100"/>
        </p:scale>
        <p:origin x="6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55917454519502E-2"/>
          <c:y val="8.7343749999999998E-2"/>
          <c:w val="0.91547608719131846"/>
          <c:h val="0.82236491141732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solidFill>
              <a:schemeClr val="accent1">
                <a:shade val="80000"/>
                <a:satMod val="18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9050" h="3175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Lapas1!$A$2:$A$24</c:f>
              <c:numCache>
                <c:formatCode>General</c:formatCode>
                <c:ptCount val="23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</c:numCache>
            </c:numRef>
          </c:cat>
          <c:val>
            <c:numRef>
              <c:f>Lapas1!$B$2:$B$24</c:f>
              <c:numCache>
                <c:formatCode>General</c:formatCode>
                <c:ptCount val="23"/>
                <c:pt idx="0">
                  <c:v>2.1800000000000002</c:v>
                </c:pt>
                <c:pt idx="1">
                  <c:v>1.99</c:v>
                </c:pt>
                <c:pt idx="2">
                  <c:v>2.08</c:v>
                </c:pt>
                <c:pt idx="3">
                  <c:v>2.0299999999999998</c:v>
                </c:pt>
                <c:pt idx="4">
                  <c:v>1.55</c:v>
                </c:pt>
                <c:pt idx="5">
                  <c:v>1.39</c:v>
                </c:pt>
                <c:pt idx="6">
                  <c:v>1.29</c:v>
                </c:pt>
                <c:pt idx="7">
                  <c:v>1.23</c:v>
                </c:pt>
                <c:pt idx="8">
                  <c:v>1.26</c:v>
                </c:pt>
                <c:pt idx="9">
                  <c:v>1.27</c:v>
                </c:pt>
                <c:pt idx="10">
                  <c:v>1.29</c:v>
                </c:pt>
                <c:pt idx="11">
                  <c:v>1.33</c:v>
                </c:pt>
                <c:pt idx="12">
                  <c:v>1.36</c:v>
                </c:pt>
                <c:pt idx="13">
                  <c:v>1.45</c:v>
                </c:pt>
                <c:pt idx="14">
                  <c:v>1.5</c:v>
                </c:pt>
                <c:pt idx="15">
                  <c:v>1.5</c:v>
                </c:pt>
                <c:pt idx="16">
                  <c:v>1.55</c:v>
                </c:pt>
                <c:pt idx="17">
                  <c:v>1.6</c:v>
                </c:pt>
                <c:pt idx="18">
                  <c:v>1.59</c:v>
                </c:pt>
                <c:pt idx="19">
                  <c:v>1.63</c:v>
                </c:pt>
                <c:pt idx="20">
                  <c:v>1.7</c:v>
                </c:pt>
                <c:pt idx="21">
                  <c:v>1.69</c:v>
                </c:pt>
                <c:pt idx="22">
                  <c:v>1.63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7223920"/>
        <c:axId val="4372168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Lapas1!$C$1</c15:sqref>
                        </c15:formulaRef>
                      </c:ext>
                    </c:extLst>
                    <c:strCache>
                      <c:ptCount val="1"/>
                      <c:pt idx="0">
                        <c:v>Stulpelis1</c:v>
                      </c:pt>
                    </c:strCache>
                  </c:strRef>
                </c:tx>
                <c:spPr>
                  <a:solidFill>
                    <a:schemeClr val="accent2">
                      <a:shade val="80000"/>
                      <a:satMod val="180000"/>
                    </a:schemeClr>
                  </a:solidFill>
                  <a:ln>
                    <a:noFill/>
                  </a:ln>
                  <a:effectLst>
                    <a:outerShdw blurRad="44450" dist="13970" dir="5400000" algn="ctr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woPt" dir="tl"/>
                  </a:scene3d>
                  <a:sp3d prstMaterial="flat">
                    <a:bevelT w="19050" h="31750" prst="coolSlant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Lapas1!$A$2:$A$24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1975</c:v>
                      </c:pt>
                      <c:pt idx="1">
                        <c:v>1980</c:v>
                      </c:pt>
                      <c:pt idx="2">
                        <c:v>1985</c:v>
                      </c:pt>
                      <c:pt idx="3">
                        <c:v>1990</c:v>
                      </c:pt>
                      <c:pt idx="4">
                        <c:v>1995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Lapas1!$C$2:$C$24</c15:sqref>
                        </c15:formulaRef>
                      </c:ext>
                    </c:extLst>
                    <c:numCache>
                      <c:formatCode>General</c:formatCode>
                      <c:ptCount val="23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Lapas1!$D$1</c15:sqref>
                        </c15:formulaRef>
                      </c:ext>
                    </c:extLst>
                    <c:strCache>
                      <c:ptCount val="1"/>
                      <c:pt idx="0">
                        <c:v>Stulpelis2</c:v>
                      </c:pt>
                    </c:strCache>
                  </c:strRef>
                </c:tx>
                <c:spPr>
                  <a:solidFill>
                    <a:schemeClr val="accent3">
                      <a:shade val="80000"/>
                      <a:satMod val="180000"/>
                    </a:schemeClr>
                  </a:solidFill>
                  <a:ln>
                    <a:noFill/>
                  </a:ln>
                  <a:effectLst>
                    <a:outerShdw blurRad="44450" dist="13970" dir="5400000" algn="ctr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woPt" dir="tl"/>
                  </a:scene3d>
                  <a:sp3d prstMaterial="flat">
                    <a:bevelT w="19050" h="31750" prst="coolSlant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1975</c:v>
                      </c:pt>
                      <c:pt idx="1">
                        <c:v>1980</c:v>
                      </c:pt>
                      <c:pt idx="2">
                        <c:v>1985</c:v>
                      </c:pt>
                      <c:pt idx="3">
                        <c:v>1990</c:v>
                      </c:pt>
                      <c:pt idx="4">
                        <c:v>1995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Lapas1!$D$2:$D$24</c15:sqref>
                        </c15:formulaRef>
                      </c:ext>
                    </c:extLst>
                    <c:numCache>
                      <c:formatCode>General</c:formatCode>
                      <c:ptCount val="23"/>
                    </c:numCache>
                  </c:numRef>
                </c:val>
              </c15:ser>
            </c15:filteredBarSeries>
          </c:ext>
        </c:extLst>
      </c:barChart>
      <c:catAx>
        <c:axId val="43722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7216864"/>
        <c:crosses val="autoZero"/>
        <c:auto val="1"/>
        <c:lblAlgn val="ctr"/>
        <c:lblOffset val="100"/>
        <c:noMultiLvlLbl val="0"/>
      </c:catAx>
      <c:valAx>
        <c:axId val="437216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7223920"/>
        <c:crosses val="autoZero"/>
        <c:crossBetween val="between"/>
      </c:valAx>
      <c:spPr>
        <a:noFill/>
        <a:ln>
          <a:noFill/>
        </a:ln>
        <a:effectLst>
          <a:glow rad="127000">
            <a:schemeClr val="accent1">
              <a:alpha val="98000"/>
            </a:schemeClr>
          </a:glo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2"/>
                <c:pt idx="0">
                  <c:v>Moterys</c:v>
                </c:pt>
                <c:pt idx="1">
                  <c:v>Vyrai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2"/>
                <c:pt idx="0">
                  <c:v>33000</c:v>
                </c:pt>
                <c:pt idx="1">
                  <c:v>9700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7227448"/>
        <c:axId val="4372188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Lapas1!$C$1</c15:sqref>
                        </c15:formulaRef>
                      </c:ext>
                    </c:extLst>
                    <c:strCache>
                      <c:ptCount val="1"/>
                      <c:pt idx="0">
                        <c:v>Stulpelis2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Lapas1!$A$2:$A$5</c15:sqref>
                        </c15:formulaRef>
                      </c:ext>
                    </c:extLst>
                    <c:strCache>
                      <c:ptCount val="2"/>
                      <c:pt idx="0">
                        <c:v>Moterys</c:v>
                      </c:pt>
                      <c:pt idx="1">
                        <c:v>Vyrai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Lapas1!$C$2:$C$5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Lapas1!$D$1</c15:sqref>
                        </c15:formulaRef>
                      </c:ext>
                    </c:extLst>
                    <c:strCache>
                      <c:ptCount val="1"/>
                      <c:pt idx="0">
                        <c:v>Stulpelis1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Lapas1!$A$2:$A$5</c15:sqref>
                        </c15:formulaRef>
                      </c:ext>
                    </c:extLst>
                    <c:strCache>
                      <c:ptCount val="2"/>
                      <c:pt idx="0">
                        <c:v>Moterys</c:v>
                      </c:pt>
                      <c:pt idx="1">
                        <c:v>Vyrai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Lapas1!$D$2:$D$5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Chart>
      <c:catAx>
        <c:axId val="43722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7218824"/>
        <c:crosses val="autoZero"/>
        <c:auto val="1"/>
        <c:lblAlgn val="ctr"/>
        <c:lblOffset val="100"/>
        <c:noMultiLvlLbl val="0"/>
      </c:catAx>
      <c:valAx>
        <c:axId val="437218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7227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07939632545938E-2"/>
          <c:y val="5.2968750000000002E-2"/>
          <c:w val="0.87589206036745404"/>
          <c:h val="0.8754899114173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2"/>
                <c:pt idx="0">
                  <c:v>Iš viso</c:v>
                </c:pt>
                <c:pt idx="1">
                  <c:v>Antraisiais metais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2"/>
                <c:pt idx="0">
                  <c:v>9700</c:v>
                </c:pt>
                <c:pt idx="1">
                  <c:v>8234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7220000"/>
        <c:axId val="4372156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Lapas1!$C$1</c15:sqref>
                        </c15:formulaRef>
                      </c:ext>
                    </c:extLst>
                    <c:strCache>
                      <c:ptCount val="1"/>
                      <c:pt idx="0">
                        <c:v>Stulpelis1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Lapas1!$A$2:$A$5</c15:sqref>
                        </c15:formulaRef>
                      </c:ext>
                    </c:extLst>
                    <c:strCache>
                      <c:ptCount val="2"/>
                      <c:pt idx="0">
                        <c:v>Iš viso</c:v>
                      </c:pt>
                      <c:pt idx="1">
                        <c:v>Antraisiais metais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Lapas1!$C$2:$C$5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Lapas1!$D$1</c15:sqref>
                        </c15:formulaRef>
                      </c:ext>
                    </c:extLst>
                    <c:strCache>
                      <c:ptCount val="1"/>
                      <c:pt idx="0">
                        <c:v>Stulpelis2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Lapas1!$A$2:$A$5</c15:sqref>
                        </c15:formulaRef>
                      </c:ext>
                    </c:extLst>
                    <c:strCache>
                      <c:ptCount val="2"/>
                      <c:pt idx="0">
                        <c:v>Iš viso</c:v>
                      </c:pt>
                      <c:pt idx="1">
                        <c:v>Antraisiais metais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Lapas1!$D$2:$D$5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Chart>
      <c:catAx>
        <c:axId val="43722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7215688"/>
        <c:crosses val="autoZero"/>
        <c:auto val="1"/>
        <c:lblAlgn val="ctr"/>
        <c:lblOffset val="100"/>
        <c:noMultiLvlLbl val="0"/>
      </c:catAx>
      <c:valAx>
        <c:axId val="437215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722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 seka</c:v>
                </c:pt>
              </c:strCache>
            </c:strRef>
          </c:tx>
          <c:spPr>
            <a:solidFill>
              <a:schemeClr val="accent1">
                <a:shade val="80000"/>
                <a:satMod val="180000"/>
              </a:schemeClr>
            </a:solidFill>
            <a:ln>
              <a:noFill/>
            </a:ln>
            <a:effectLst>
              <a:outerShdw blurRad="44450" dist="13970" dir="5400000" algn="ctr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twoPt" dir="tl"/>
            </a:scene3d>
            <a:sp3d prstMaterial="flat">
              <a:bevelT w="19050" h="3175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Lapas1!$A$2:$A$9</c:f>
              <c:numCache>
                <c:formatCode>General</c:formatCode>
                <c:ptCount val="8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Lapas1!$B$2:$B$9</c:f>
              <c:numCache>
                <c:formatCode>General</c:formatCode>
                <c:ptCount val="8"/>
                <c:pt idx="0">
                  <c:v>2.81</c:v>
                </c:pt>
                <c:pt idx="1">
                  <c:v>2.48</c:v>
                </c:pt>
                <c:pt idx="2">
                  <c:v>2.2999999999999998</c:v>
                </c:pt>
                <c:pt idx="3">
                  <c:v>2.08</c:v>
                </c:pt>
                <c:pt idx="4">
                  <c:v>2.2000000000000002</c:v>
                </c:pt>
                <c:pt idx="5">
                  <c:v>1.93</c:v>
                </c:pt>
                <c:pt idx="6">
                  <c:v>1.8</c:v>
                </c:pt>
                <c:pt idx="7">
                  <c:v>1.74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7220392"/>
        <c:axId val="4372160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Lapas1!$C$1</c15:sqref>
                        </c15:formulaRef>
                      </c:ext>
                    </c:extLst>
                    <c:strCache>
                      <c:ptCount val="1"/>
                      <c:pt idx="0">
                        <c:v>Stulpelis1</c:v>
                      </c:pt>
                    </c:strCache>
                  </c:strRef>
                </c:tx>
                <c:spPr>
                  <a:solidFill>
                    <a:schemeClr val="accent2">
                      <a:shade val="80000"/>
                      <a:satMod val="180000"/>
                    </a:schemeClr>
                  </a:solidFill>
                  <a:ln>
                    <a:noFill/>
                  </a:ln>
                  <a:effectLst>
                    <a:outerShdw blurRad="44450" dist="13970" dir="5400000" algn="ctr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woPt" dir="tl"/>
                  </a:scene3d>
                  <a:sp3d prstMaterial="flat">
                    <a:bevelT w="19050" h="31750" prst="coolSlant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Lapas1!$A$2:$A$9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1970</c:v>
                      </c:pt>
                      <c:pt idx="1">
                        <c:v>1980</c:v>
                      </c:pt>
                      <c:pt idx="2">
                        <c:v>1990</c:v>
                      </c:pt>
                      <c:pt idx="3">
                        <c:v>2000</c:v>
                      </c:pt>
                      <c:pt idx="4">
                        <c:v>2010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Lapas1!$C$2:$C$9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Lapas1!$D$1</c15:sqref>
                        </c15:formulaRef>
                      </c:ext>
                    </c:extLst>
                    <c:strCache>
                      <c:ptCount val="1"/>
                      <c:pt idx="0">
                        <c:v>Stulpelis2</c:v>
                      </c:pt>
                    </c:strCache>
                  </c:strRef>
                </c:tx>
                <c:spPr>
                  <a:solidFill>
                    <a:schemeClr val="accent3">
                      <a:shade val="80000"/>
                      <a:satMod val="180000"/>
                    </a:schemeClr>
                  </a:solidFill>
                  <a:ln>
                    <a:noFill/>
                  </a:ln>
                  <a:effectLst>
                    <a:outerShdw blurRad="44450" dist="13970" dir="5400000" algn="ctr" rotWithShape="0">
                      <a:srgbClr val="000000">
                        <a:alpha val="4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woPt" dir="tl"/>
                  </a:scene3d>
                  <a:sp3d prstMaterial="flat">
                    <a:bevelT w="19050" h="31750" prst="coolSlant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1970</c:v>
                      </c:pt>
                      <c:pt idx="1">
                        <c:v>1980</c:v>
                      </c:pt>
                      <c:pt idx="2">
                        <c:v>1990</c:v>
                      </c:pt>
                      <c:pt idx="3">
                        <c:v>2000</c:v>
                      </c:pt>
                      <c:pt idx="4">
                        <c:v>2010</c:v>
                      </c:pt>
                      <c:pt idx="5">
                        <c:v>2014</c:v>
                      </c:pt>
                      <c:pt idx="6">
                        <c:v>2015</c:v>
                      </c:pt>
                      <c:pt idx="7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Lapas1!$D$2:$D$9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</c15:ser>
            </c15:filteredBarSeries>
          </c:ext>
        </c:extLst>
      </c:barChart>
      <c:catAx>
        <c:axId val="43722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7216080"/>
        <c:crosses val="autoZero"/>
        <c:auto val="1"/>
        <c:lblAlgn val="ctr"/>
        <c:lblOffset val="100"/>
        <c:noMultiLvlLbl val="0"/>
      </c:catAx>
      <c:valAx>
        <c:axId val="43721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7220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E4519-2906-48CE-985C-43E9F2D9EFEA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0A99B-BB7C-4F22-85EF-7D9237BBAC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369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396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3966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396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080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>
                <a:solidFill>
                  <a:prstClr val="black"/>
                </a:solidFill>
              </a:rPr>
              <a:pPr/>
              <a:t>6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1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>
                <a:solidFill>
                  <a:prstClr val="black"/>
                </a:solidFill>
              </a:rPr>
              <a:pPr/>
              <a:t>7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0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0A99B-BB7C-4F22-85EF-7D9237BBACF5}" type="slidenum">
              <a:rPr lang="lt-LT" smtClean="0">
                <a:solidFill>
                  <a:prstClr val="black"/>
                </a:solidFill>
              </a:rPr>
              <a:pPr/>
              <a:t>8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6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96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933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8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886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429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611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457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7364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1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034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389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EF6DB-CA04-4B55-9157-6E35C793C94C}" type="datetimeFigureOut">
              <a:rPr lang="lt-LT" smtClean="0"/>
              <a:t>2018.09.17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3158-E9A6-4F5E-BF37-FF53B06A9F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613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3"/>
            <a:ext cx="9144000" cy="4048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748" y="632758"/>
            <a:ext cx="7562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Neperleid</a:t>
            </a:r>
            <a:r>
              <a:rPr lang="lt-LT" sz="3600" b="1" dirty="0" err="1" smtClean="0">
                <a:solidFill>
                  <a:schemeClr val="bg1"/>
                </a:solidFill>
              </a:rPr>
              <a:t>žiamos</a:t>
            </a:r>
            <a:r>
              <a:rPr lang="lt-LT" sz="3600" b="1" dirty="0" smtClean="0">
                <a:solidFill>
                  <a:schemeClr val="bg1"/>
                </a:solidFill>
              </a:rPr>
              <a:t> vaiko priežiūros</a:t>
            </a:r>
          </a:p>
          <a:p>
            <a:r>
              <a:rPr lang="lt-LT" sz="3600" b="1" dirty="0">
                <a:solidFill>
                  <a:schemeClr val="bg1"/>
                </a:solidFill>
              </a:rPr>
              <a:t>a</a:t>
            </a:r>
            <a:r>
              <a:rPr lang="lt-LT" sz="3600" b="1" dirty="0" smtClean="0">
                <a:solidFill>
                  <a:schemeClr val="bg1"/>
                </a:solidFill>
              </a:rPr>
              <a:t>tostogos: nauda šeimoms ir visuomenei </a:t>
            </a:r>
            <a:endParaRPr lang="lt-LT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157963" y="1727138"/>
            <a:ext cx="31766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accent5"/>
                </a:solidFill>
              </a:rPr>
              <a:t>2018</a:t>
            </a:r>
            <a:r>
              <a:rPr lang="lt-LT" sz="1300" b="1" dirty="0" smtClean="0">
                <a:solidFill>
                  <a:schemeClr val="accent5"/>
                </a:solidFill>
              </a:rPr>
              <a:t> m.</a:t>
            </a:r>
            <a:r>
              <a:rPr lang="en-US" sz="1300" b="1" dirty="0" smtClean="0">
                <a:solidFill>
                  <a:schemeClr val="accent5"/>
                </a:solidFill>
              </a:rPr>
              <a:t> </a:t>
            </a:r>
            <a:r>
              <a:rPr lang="lt-LT" sz="1300" b="1" dirty="0" smtClean="0">
                <a:solidFill>
                  <a:schemeClr val="accent5"/>
                </a:solidFill>
              </a:rPr>
              <a:t>rugsėjo </a:t>
            </a:r>
            <a:r>
              <a:rPr lang="en-US" sz="1300" b="1" dirty="0" smtClean="0">
                <a:solidFill>
                  <a:schemeClr val="accent5"/>
                </a:solidFill>
              </a:rPr>
              <a:t>17 d.</a:t>
            </a:r>
            <a:r>
              <a:rPr lang="en-US" sz="1300" dirty="0" smtClean="0">
                <a:solidFill>
                  <a:schemeClr val="accent5"/>
                </a:solidFill>
              </a:rPr>
              <a:t>, Vilnius</a:t>
            </a:r>
            <a:endParaRPr lang="lt-LT" sz="13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72" y="2643758"/>
            <a:ext cx="180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chemeClr val="bg1"/>
                </a:solidFill>
              </a:rPr>
              <a:t>Linas Kukuraitis</a:t>
            </a:r>
            <a:endParaRPr lang="lt-LT" dirty="0">
              <a:solidFill>
                <a:schemeClr val="bg1"/>
              </a:solidFill>
            </a:endParaRPr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55926"/>
            <a:ext cx="1982604" cy="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122" y="437488"/>
            <a:ext cx="8167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SUMINIS GIMSTAMUMO RODIKLIS </a:t>
            </a:r>
            <a:r>
              <a:rPr lang="en-US" sz="3200" b="1" dirty="0" err="1" smtClean="0">
                <a:solidFill>
                  <a:schemeClr val="bg1"/>
                </a:solidFill>
              </a:rPr>
              <a:t>Lietuvoje</a:t>
            </a:r>
            <a:endParaRPr lang="lt-LT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1092992"/>
              </p:ext>
            </p:extLst>
          </p:nvPr>
        </p:nvGraphicFramePr>
        <p:xfrm>
          <a:off x="251520" y="1053514"/>
          <a:ext cx="8640960" cy="3940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48063" y="1117042"/>
            <a:ext cx="3263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Statiskos</a:t>
            </a:r>
            <a:r>
              <a:rPr lang="en-US" sz="1200" dirty="0" smtClean="0"/>
              <a:t> </a:t>
            </a:r>
            <a:r>
              <a:rPr lang="en-US" sz="1200" dirty="0" err="1" smtClean="0"/>
              <a:t>departamento</a:t>
            </a:r>
            <a:r>
              <a:rPr lang="en-US" sz="1200" dirty="0" smtClean="0"/>
              <a:t> </a:t>
            </a:r>
            <a:r>
              <a:rPr lang="en-US" sz="1200" dirty="0" err="1" smtClean="0"/>
              <a:t>duomenys</a:t>
            </a: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42206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502337"/>
            <a:ext cx="8082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VAIKO PRIE</a:t>
            </a:r>
            <a:r>
              <a:rPr lang="lt-LT" sz="2800" b="1" dirty="0" smtClean="0">
                <a:solidFill>
                  <a:schemeClr val="bg1"/>
                </a:solidFill>
              </a:rPr>
              <a:t>ŽIŪROS IŠMOKŲ GAVĖJAI PAGAL LYTĮ</a:t>
            </a:r>
            <a:endParaRPr lang="lt-LT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48594452"/>
              </p:ext>
            </p:extLst>
          </p:nvPr>
        </p:nvGraphicFramePr>
        <p:xfrm>
          <a:off x="1331640" y="1304652"/>
          <a:ext cx="5904656" cy="383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67944" y="221171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„Sodros“ duomenys, </a:t>
            </a:r>
            <a:r>
              <a:rPr lang="en-US" dirty="0" smtClean="0"/>
              <a:t>2017 m.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313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198" y="483518"/>
            <a:ext cx="8195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800" b="1" dirty="0" smtClean="0">
                <a:solidFill>
                  <a:schemeClr val="bg1"/>
                </a:solidFill>
              </a:rPr>
              <a:t>KIEK VYRŲ IŠMOKAS GAUNA ANTRAISIAIS METAIS</a:t>
            </a:r>
            <a:endParaRPr lang="lt-LT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06737015"/>
              </p:ext>
            </p:extLst>
          </p:nvPr>
        </p:nvGraphicFramePr>
        <p:xfrm>
          <a:off x="1175698" y="107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5936" y="235572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„Sodros“ duomenys, </a:t>
            </a:r>
            <a:r>
              <a:rPr lang="en-US" dirty="0" smtClean="0"/>
              <a:t>2017 m.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576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ntraštė 1"/>
          <p:cNvSpPr>
            <a:spLocks noGrp="1"/>
          </p:cNvSpPr>
          <p:nvPr>
            <p:ph type="title"/>
          </p:nvPr>
        </p:nvSpPr>
        <p:spPr>
          <a:xfrm>
            <a:off x="395536" y="2139702"/>
            <a:ext cx="7776864" cy="2376264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4</a:t>
            </a:r>
            <a:r>
              <a:rPr lang="lt-LT" sz="72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 mėn. </a:t>
            </a:r>
            <a:r>
              <a:rPr lang="en-US" sz="72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+ 4 m</a:t>
            </a:r>
            <a:r>
              <a:rPr lang="lt-LT" sz="7200" b="1" dirty="0" err="1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ėn</a:t>
            </a:r>
            <a:r>
              <a:rPr lang="lt-LT" sz="72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.</a:t>
            </a:r>
            <a:br>
              <a:rPr lang="lt-LT" sz="72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</a:br>
            <a:r>
              <a:rPr lang="lt-LT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Iš jų </a:t>
            </a:r>
            <a:r>
              <a:rPr lang="en-US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2 m</a:t>
            </a:r>
            <a:r>
              <a:rPr lang="lt-LT" sz="2400" b="1" dirty="0" err="1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ėn</a:t>
            </a:r>
            <a:r>
              <a:rPr lang="lt-LT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. neperleidžiami</a:t>
            </a:r>
            <a:br>
              <a:rPr lang="lt-LT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</a:br>
            <a:r>
              <a:rPr lang="lt-LT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/>
            </a:r>
            <a:br>
              <a:rPr lang="lt-LT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</a:br>
            <a:r>
              <a:rPr lang="lt-LT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/>
            </a:r>
            <a:br>
              <a:rPr lang="lt-LT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</a:br>
            <a:r>
              <a:rPr lang="lt-LT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/>
            </a:r>
            <a:br>
              <a:rPr lang="lt-LT" sz="24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</a:br>
            <a:r>
              <a:rPr lang="lt-LT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Tai siūlymas susitarti dėl minimumo</a:t>
            </a:r>
            <a:endParaRPr lang="lt-LT" sz="24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010000" scaled="0"/>
                <a:tileRect/>
              </a:gradFill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8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2450" y="48351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EUROPOS KOMISIJOS SI</a:t>
            </a:r>
            <a:r>
              <a:rPr lang="lt-LT" sz="2800" b="1" dirty="0" smtClean="0">
                <a:solidFill>
                  <a:schemeClr val="bg1"/>
                </a:solidFill>
              </a:rPr>
              <a:t>Ū</a:t>
            </a:r>
            <a:r>
              <a:rPr lang="en-US" sz="2800" b="1" dirty="0" smtClean="0">
                <a:solidFill>
                  <a:schemeClr val="bg1"/>
                </a:solidFill>
              </a:rPr>
              <a:t>LYMAS</a:t>
            </a:r>
            <a:endParaRPr lang="lt-L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ntraštė 1"/>
          <p:cNvSpPr>
            <a:spLocks noGrp="1"/>
          </p:cNvSpPr>
          <p:nvPr>
            <p:ph type="title"/>
          </p:nvPr>
        </p:nvSpPr>
        <p:spPr>
          <a:xfrm>
            <a:off x="0" y="1347614"/>
            <a:ext cx="8640960" cy="2016224"/>
          </a:xfrm>
        </p:spPr>
        <p:txBody>
          <a:bodyPr>
            <a:noAutofit/>
          </a:bodyPr>
          <a:lstStyle/>
          <a:p>
            <a:r>
              <a:rPr lang="lt-LT" sz="72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/>
            </a:r>
            <a:br>
              <a:rPr lang="lt-LT" sz="72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</a:br>
            <a:r>
              <a:rPr lang="en-US" sz="80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3</a:t>
            </a:r>
            <a:r>
              <a:rPr lang="lt-LT" sz="80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 </a:t>
            </a:r>
            <a:r>
              <a:rPr lang="en-US" sz="80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+ 3 + 3</a:t>
            </a:r>
            <a:r>
              <a:rPr lang="lt-LT" sz="80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/>
            </a:r>
            <a:br>
              <a:rPr lang="lt-LT" sz="80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</a:br>
            <a:r>
              <a:rPr lang="en-US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Po </a:t>
            </a:r>
            <a:r>
              <a:rPr lang="en-US" sz="2400" b="1" dirty="0" err="1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lygiai</a:t>
            </a:r>
            <a:r>
              <a:rPr lang="en-US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 </a:t>
            </a:r>
            <a:r>
              <a:rPr lang="en-US" sz="2400" b="1" dirty="0" err="1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prie</a:t>
            </a:r>
            <a:r>
              <a:rPr lang="lt-LT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žiūrą dalijasi mama, tėvas, likę </a:t>
            </a:r>
            <a:r>
              <a:rPr lang="en-US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3</a:t>
            </a:r>
            <a:r>
              <a:rPr lang="lt-LT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 mėn. paliekami šeimos susitarimui</a:t>
            </a:r>
            <a:br>
              <a:rPr lang="lt-LT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</a:br>
            <a:r>
              <a:rPr lang="lt-LT" sz="2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 </a:t>
            </a:r>
            <a:endParaRPr lang="lt-LT" sz="24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010000" scaled="0"/>
                <a:tileRect/>
              </a:gradFill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8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48351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 smtClean="0">
                <a:solidFill>
                  <a:prstClr val="white"/>
                </a:solidFill>
              </a:rPr>
              <a:t>ISLANDIJOS ATVEJIS</a:t>
            </a:r>
            <a:endParaRPr lang="lt-LT" sz="28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9852" y="458797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6699"/>
                </a:solidFill>
              </a:rPr>
              <a:t>Įvesta </a:t>
            </a:r>
            <a:r>
              <a:rPr lang="en-US" sz="2400" b="1" dirty="0" smtClean="0">
                <a:solidFill>
                  <a:srgbClr val="006699"/>
                </a:solidFill>
              </a:rPr>
              <a:t>2000 m. </a:t>
            </a:r>
            <a:endParaRPr lang="lt-LT" sz="24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5905" y="483518"/>
            <a:ext cx="3495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800" b="1" dirty="0" smtClean="0">
                <a:solidFill>
                  <a:prstClr val="white"/>
                </a:solidFill>
              </a:rPr>
              <a:t>ISLANDIJOS ATVEJIS</a:t>
            </a:r>
            <a:endParaRPr lang="lt-LT" sz="28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Lentelė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460909"/>
              </p:ext>
            </p:extLst>
          </p:nvPr>
        </p:nvGraphicFramePr>
        <p:xfrm>
          <a:off x="323528" y="1488991"/>
          <a:ext cx="8496944" cy="323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715"/>
                <a:gridCol w="977519"/>
                <a:gridCol w="977530"/>
                <a:gridCol w="902330"/>
                <a:gridCol w="977525"/>
                <a:gridCol w="902325"/>
              </a:tblGrid>
              <a:tr h="409846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lt-LT" dirty="0"/>
                    </a:p>
                  </a:txBody>
                  <a:tcPr/>
                </a:tc>
              </a:tr>
              <a:tr h="70740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Vidutinis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dien</a:t>
                      </a:r>
                      <a:r>
                        <a:rPr lang="lt-LT" dirty="0" smtClean="0"/>
                        <a:t>ų</a:t>
                      </a:r>
                      <a:r>
                        <a:rPr lang="lt-LT" baseline="0" dirty="0" smtClean="0"/>
                        <a:t> skaičius, kurias tėvai naudojo vaiko priežiūrai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lt-LT" dirty="0"/>
                    </a:p>
                  </a:txBody>
                  <a:tcPr/>
                </a:tc>
              </a:tr>
              <a:tr h="707405">
                <a:tc>
                  <a:txBody>
                    <a:bodyPr/>
                    <a:lstStyle/>
                    <a:p>
                      <a:r>
                        <a:rPr lang="lt-LT" dirty="0" smtClean="0"/>
                        <a:t>Vidutinis dienų skaičius, kurias mamos naudojo vaiko priežiūrai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181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178</a:t>
                      </a:r>
                      <a:endParaRPr lang="lt-LT" dirty="0"/>
                    </a:p>
                  </a:txBody>
                  <a:tcPr/>
                </a:tc>
              </a:tr>
              <a:tr h="707405">
                <a:tc>
                  <a:txBody>
                    <a:bodyPr/>
                    <a:lstStyle/>
                    <a:p>
                      <a:r>
                        <a:rPr lang="lt-LT" dirty="0" smtClean="0"/>
                        <a:t>Tėvai, kurie</a:t>
                      </a:r>
                      <a:r>
                        <a:rPr lang="lt-LT" baseline="0" dirty="0" smtClean="0"/>
                        <a:t> vaiką prižiūrėjo ilgiau nei </a:t>
                      </a:r>
                      <a:r>
                        <a:rPr lang="en-US" baseline="0" dirty="0" smtClean="0"/>
                        <a:t>3</a:t>
                      </a:r>
                      <a:r>
                        <a:rPr lang="lt-LT" baseline="0" dirty="0" smtClean="0"/>
                        <a:t> mėn.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14,5 %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16,1 %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19,5 %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21,2 %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20,1 %</a:t>
                      </a:r>
                      <a:endParaRPr lang="lt-LT" dirty="0"/>
                    </a:p>
                  </a:txBody>
                  <a:tcPr/>
                </a:tc>
              </a:tr>
              <a:tr h="707405">
                <a:tc>
                  <a:txBody>
                    <a:bodyPr/>
                    <a:lstStyle/>
                    <a:p>
                      <a:r>
                        <a:rPr lang="lt-LT" dirty="0" smtClean="0"/>
                        <a:t>Tėvų</a:t>
                      </a:r>
                      <a:r>
                        <a:rPr lang="lt-LT" baseline="0" dirty="0" smtClean="0"/>
                        <a:t> prašymų dalis proc. nuo visų moterų prašymų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82,4 %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86,6 %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88,2 %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88,5 %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96,6 %</a:t>
                      </a:r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897" y="483518"/>
            <a:ext cx="768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</a:rPr>
              <a:t>SUMINIS GIMSTAMUMO RODIKLIS ISLANDIJOJE</a:t>
            </a:r>
            <a:endParaRPr lang="lt-LT" sz="28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95963805"/>
              </p:ext>
            </p:extLst>
          </p:nvPr>
        </p:nvGraphicFramePr>
        <p:xfrm>
          <a:off x="1043608" y="10795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84750" y="154740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 smtClean="0"/>
              <a:t>„</a:t>
            </a:r>
            <a:r>
              <a:rPr lang="lt-LT" sz="2000" dirty="0" err="1" smtClean="0"/>
              <a:t>Eurostat</a:t>
            </a:r>
            <a:r>
              <a:rPr lang="lt-LT" sz="2000" dirty="0" smtClean="0"/>
              <a:t>“ duomenys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35196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1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510962"/>
            <a:ext cx="1560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</a:rPr>
              <a:t>IŠVADOS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57" y="1167684"/>
            <a:ext cx="5093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400" b="1" dirty="0" smtClean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010000" scaled="0"/>
                  <a:tileRect/>
                </a:gradFill>
              </a:rPr>
              <a:t>LEMIA APLINKYBIŲ VISUMA</a:t>
            </a:r>
            <a:endParaRPr lang="en-US" sz="4400" b="1" dirty="0" smtClean="0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010000" scaled="0"/>
                <a:tileRect/>
              </a:gra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57" y="2747736"/>
            <a:ext cx="573310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200" spc="600" dirty="0" smtClean="0"/>
              <a:t>EKONOMINIS SAUGUMAS</a:t>
            </a:r>
          </a:p>
          <a:p>
            <a:endParaRPr lang="lt-LT" sz="1200" spc="600" dirty="0"/>
          </a:p>
          <a:p>
            <a:r>
              <a:rPr lang="lt-LT" sz="1200" spc="600" dirty="0" smtClean="0"/>
              <a:t>LYGUS ĮSITRAUKIMAS Į VAIKŲ PRIEŽIŪRĄ</a:t>
            </a:r>
          </a:p>
          <a:p>
            <a:endParaRPr lang="lt-LT" sz="1200" spc="600" dirty="0"/>
          </a:p>
          <a:p>
            <a:r>
              <a:rPr lang="lt-LT" sz="1200" spc="600" dirty="0" smtClean="0"/>
              <a:t>KOKYBIŠKAS IKIMOKYKLINIS UGDYMAS</a:t>
            </a:r>
          </a:p>
          <a:p>
            <a:endParaRPr lang="lt-LT" sz="1200" spc="600" dirty="0"/>
          </a:p>
          <a:p>
            <a:r>
              <a:rPr lang="lt-LT" sz="1200" spc="600" dirty="0" smtClean="0"/>
              <a:t>VISUOMENĖJE VYRAUJANČIOS TRADICIJOS</a:t>
            </a:r>
          </a:p>
          <a:p>
            <a:endParaRPr lang="lt-LT" sz="1200" spc="600" dirty="0"/>
          </a:p>
          <a:p>
            <a:r>
              <a:rPr lang="lt-LT" sz="1200" spc="600" dirty="0" smtClean="0"/>
              <a:t>EKONOMINĖ ŠALIES PADĖTIS</a:t>
            </a:r>
          </a:p>
          <a:p>
            <a:endParaRPr lang="lt-LT" sz="1200" spc="600" dirty="0"/>
          </a:p>
          <a:p>
            <a:r>
              <a:rPr lang="lt-LT" sz="1200" spc="600" dirty="0" smtClean="0"/>
              <a:t>ŠEIMŲ ATEITIES LŪKESČIAI</a:t>
            </a:r>
          </a:p>
          <a:p>
            <a:endParaRPr lang="lt-LT" sz="1200" spc="600" dirty="0"/>
          </a:p>
          <a:p>
            <a:endParaRPr lang="lt-LT" sz="1200" spc="600" dirty="0"/>
          </a:p>
        </p:txBody>
      </p:sp>
    </p:spTree>
    <p:extLst>
      <p:ext uri="{BB962C8B-B14F-4D97-AF65-F5344CB8AC3E}">
        <p14:creationId xmlns:p14="http://schemas.microsoft.com/office/powerpoint/2010/main" val="21149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Šablonas 01">
      <a:dk1>
        <a:srgbClr val="000000"/>
      </a:dk1>
      <a:lt1>
        <a:sysClr val="window" lastClr="FFFFFF"/>
      </a:lt1>
      <a:dk2>
        <a:srgbClr val="B5B5B5"/>
      </a:dk2>
      <a:lt2>
        <a:srgbClr val="F2F2F2"/>
      </a:lt2>
      <a:accent1>
        <a:srgbClr val="2052A0"/>
      </a:accent1>
      <a:accent2>
        <a:srgbClr val="229678"/>
      </a:accent2>
      <a:accent3>
        <a:srgbClr val="327374"/>
      </a:accent3>
      <a:accent4>
        <a:srgbClr val="1F3B50"/>
      </a:accent4>
      <a:accent5>
        <a:srgbClr val="6E7283"/>
      </a:accent5>
      <a:accent6>
        <a:srgbClr val="ACB6B5"/>
      </a:accent6>
      <a:hlink>
        <a:srgbClr val="2052A0"/>
      </a:hlink>
      <a:folHlink>
        <a:srgbClr val="3F3F3F"/>
      </a:folHlink>
    </a:clrScheme>
    <a:fontScheme name="Prabangus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nga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6481</TotalTime>
  <Words>188</Words>
  <Application>Microsoft Office PowerPoint</Application>
  <PresentationFormat>Demonstracija ekrane (16:9)</PresentationFormat>
  <Paragraphs>67</Paragraphs>
  <Slides>9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 tema</vt:lpstr>
      <vt:lpstr>„PowerPoint“ pateiktis</vt:lpstr>
      <vt:lpstr>„PowerPoint“ pateiktis</vt:lpstr>
      <vt:lpstr>„PowerPoint“ pateiktis</vt:lpstr>
      <vt:lpstr>„PowerPoint“ pateiktis</vt:lpstr>
      <vt:lpstr>4 mėn. + 4 mėn. Iš jų 2 mėn. neperleidžiami    Tai siūlymas susitarti dėl minimumo</vt:lpstr>
      <vt:lpstr> 3 + 3 + 3 Po lygiai priežiūrą dalijasi mama, tėvas, likę 3 mėn. paliekami šeimos susitarimui  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Giedrius Jurgelevičius</dc:creator>
  <cp:lastModifiedBy>hp</cp:lastModifiedBy>
  <cp:revision>143</cp:revision>
  <dcterms:created xsi:type="dcterms:W3CDTF">2018-02-01T08:00:04Z</dcterms:created>
  <dcterms:modified xsi:type="dcterms:W3CDTF">2018-09-17T05:52:09Z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